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3" r:id="rId2"/>
  </p:sldMasterIdLst>
  <p:notesMasterIdLst>
    <p:notesMasterId r:id="rId5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Lst>
  <p:sldSz cx="9144000" cy="5143500" type="screen16x9"/>
  <p:notesSz cx="6858000" cy="9144000"/>
  <p:embeddedFontLst>
    <p:embeddedFont>
      <p:font typeface="Lato" panose="020B0604020202020204" charset="0"/>
      <p:regular r:id="rId52"/>
      <p:bold r:id="rId53"/>
      <p:italic r:id="rId54"/>
      <p:boldItalic r:id="rId55"/>
    </p:embeddedFont>
    <p:embeddedFont>
      <p:font typeface="Raleway" panose="020B060402020202020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3" roundtripDataSignature="AMtx7mgivETUqEaZoViVfK/fjF8vl3FVv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07B88A8-9162-4BFE-8A02-8C248993467C}">
  <a:tblStyle styleId="{E07B88A8-9162-4BFE-8A02-8C248993467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font" Target="fonts/font4.fntdata"/><Relationship Id="rId63" Type="http://customschemas.google.com/relationships/presentationmetadata" Target="meta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5.fntdata"/><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8.fntdata"/><Relationship Id="rId6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14370731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d0642d0631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 name="Google Shape;71;gd0642d0631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56313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d5496d5a36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d5496d5a36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1216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d56912e0ee_2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d56912e0ee_2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47435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d5496d5a36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d5496d5a36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2150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d0642d0631_0_10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d0642d0631_0_10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40728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d56912e0ee_2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d56912e0ee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05253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d0642d0631_0_10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d0642d0631_0_10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36655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d0642d0631_0_10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d0642d0631_0_10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87282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56912e0ee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56912e0ee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Kaiyrbek 1:</a:t>
            </a:r>
            <a:endParaRPr/>
          </a:p>
          <a:p>
            <a:pPr marL="0" lvl="0" indent="0" algn="l" rtl="0">
              <a:spcBef>
                <a:spcPts val="0"/>
              </a:spcBef>
              <a:spcAft>
                <a:spcPts val="0"/>
              </a:spcAft>
              <a:buNone/>
            </a:pPr>
            <a:r>
              <a:rPr lang="en-GB"/>
              <a:t>First of all, the software platform to work with CFD simulation was chosen as OpenFOAM. The main advantage of this free and open software is its powerfulness to work with heavy simulations. Also, the simulation structure of OpenFOAM is assembled with 3 main folders: where 0, constant, and System files are located. 0 file consists of initial condition files (such as Velocity, Pressure, and turbulence models). Constant file is for Turbulence Properties. And the main, System file is responsible for simulation dictionaries.</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8556183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642d0631_0_1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642d0631_0_1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Kaiyrbek 1:</a:t>
            </a:r>
            <a:endParaRPr/>
          </a:p>
          <a:p>
            <a:pPr marL="0" lvl="0" indent="0" algn="l" rtl="0">
              <a:spcBef>
                <a:spcPts val="0"/>
              </a:spcBef>
              <a:spcAft>
                <a:spcPts val="0"/>
              </a:spcAft>
              <a:buNone/>
            </a:pPr>
            <a:r>
              <a:rPr lang="en-GB"/>
              <a:t>Next, to start the simulation procedure we need to know boundary conditions used in experimental study. The wind tunnel imitation was created in OpenFOAM, with given dimensions of Ahmed Body and wind tunnel 20 times larger in Y-axis. Also,</a:t>
            </a:r>
            <a:r>
              <a:rPr lang="en-GB">
                <a:solidFill>
                  <a:schemeClr val="dk1"/>
                </a:solidFill>
              </a:rPr>
              <a:t> Inlet fluid velocity of 40 m/s and</a:t>
            </a:r>
            <a:r>
              <a:rPr lang="en-GB"/>
              <a:t> fluid properties was calculated according to experimental case.</a:t>
            </a:r>
            <a:endParaRPr/>
          </a:p>
        </p:txBody>
      </p:sp>
    </p:spTree>
    <p:extLst>
      <p:ext uri="{BB962C8B-B14F-4D97-AF65-F5344CB8AC3E}">
        <p14:creationId xmlns:p14="http://schemas.microsoft.com/office/powerpoint/2010/main" val="948272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d0642d0631_0_1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d0642d0631_0_1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7586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d0642d0631_0_10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gd0642d0631_0_10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478801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d0642d0631_0_1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d0642d0631_0_1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71091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d0642d0631_0_1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d0642d0631_0_1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6130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0642d0631_0_1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0642d0631_0_1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2152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d0642d0631_0_1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d0642d0631_0_1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7234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d0642d0631_0_1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d0642d0631_0_1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09006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d0642d0631_0_1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d0642d0631_0_1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78673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d0642d0631_0_1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d0642d0631_0_1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Kaiyrbek 3:</a:t>
            </a:r>
            <a:endParaRPr/>
          </a:p>
          <a:p>
            <a:pPr marL="0" lvl="0" indent="0" algn="l" rtl="0">
              <a:spcBef>
                <a:spcPts val="0"/>
              </a:spcBef>
              <a:spcAft>
                <a:spcPts val="0"/>
              </a:spcAft>
              <a:buNone/>
            </a:pPr>
            <a:r>
              <a:rPr lang="en-GB"/>
              <a:t> As it was mentioned before, the dependency of URANS model on time was clearly described. Velocity and Pressure contours for the last timestep </a:t>
            </a:r>
            <a:r>
              <a:rPr lang="en-GB">
                <a:solidFill>
                  <a:schemeClr val="dk1"/>
                </a:solidFill>
              </a:rPr>
              <a:t>of simulation</a:t>
            </a:r>
            <a:r>
              <a:rPr lang="en-GB"/>
              <a:t> (where the fluid flow is stabilized) are illustrated in the figures. The maximum velocity value obtained in this simulation was 65 m/s, due to computational excellence over stable RANS simulations. The simulation with kOmegaSST model was described best for Unsteady simulations and for prediction of Cd.</a:t>
            </a:r>
            <a:endParaRPr/>
          </a:p>
        </p:txBody>
      </p:sp>
    </p:spTree>
    <p:extLst>
      <p:ext uri="{BB962C8B-B14F-4D97-AF65-F5344CB8AC3E}">
        <p14:creationId xmlns:p14="http://schemas.microsoft.com/office/powerpoint/2010/main" val="15343704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d0642d0631_0_1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d0642d0631_0_1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Kaiyrbek 4:</a:t>
            </a:r>
            <a:endParaRPr/>
          </a:p>
          <a:p>
            <a:pPr marL="0" lvl="0" indent="0" algn="l" rtl="0">
              <a:spcBef>
                <a:spcPts val="0"/>
              </a:spcBef>
              <a:spcAft>
                <a:spcPts val="0"/>
              </a:spcAft>
              <a:buNone/>
            </a:pPr>
            <a:r>
              <a:rPr lang="en-GB"/>
              <a:t>Talking about the slant angle velocity streamline at the back side of Ahmed Body, it is known that air flow passing through slant angle creates large eddy formations. Moreover, in the upper Figure, streamlines develop the circulation zone at the vertical wall of back side of the model, they are colored with cold blue color. </a:t>
            </a:r>
            <a:endParaRPr/>
          </a:p>
          <a:p>
            <a:pPr marL="0" lvl="0" indent="0" algn="l" rtl="0">
              <a:spcBef>
                <a:spcPts val="0"/>
              </a:spcBef>
              <a:spcAft>
                <a:spcPts val="0"/>
              </a:spcAft>
              <a:buNone/>
            </a:pPr>
            <a:r>
              <a:rPr lang="en-GB"/>
              <a:t>In the next figure, shown in top view the generation of two counter rotating  symmetric trailing vortices are illustrated at the back. In this region, where the cold blue color predominantly occupies the lower Pressure magnitude is observed. </a:t>
            </a:r>
            <a:endParaRPr/>
          </a:p>
        </p:txBody>
      </p:sp>
    </p:spTree>
    <p:extLst>
      <p:ext uri="{BB962C8B-B14F-4D97-AF65-F5344CB8AC3E}">
        <p14:creationId xmlns:p14="http://schemas.microsoft.com/office/powerpoint/2010/main" val="9750487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d0642d0631_0_1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d0642d0631_0_1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Kaiyrbek 5:</a:t>
            </a:r>
            <a:endParaRPr/>
          </a:p>
          <a:p>
            <a:pPr marL="0" lvl="0" indent="0" algn="l" rtl="0">
              <a:spcBef>
                <a:spcPts val="0"/>
              </a:spcBef>
              <a:spcAft>
                <a:spcPts val="0"/>
              </a:spcAft>
              <a:buNone/>
            </a:pPr>
            <a:r>
              <a:rPr lang="en-GB"/>
              <a:t>In this slide, the formation of vorticity is demonstrated in top and pictorial view. The figures captures last timestep results of vorticity contours over Ahmed Body. However, the formation of vortices differs significantly from one timestep to next. Therefore, the unstable prolongation for each counter rotating vortex is seen noticeably. In the next slide, we will see an animation demonstrating the formation of vortices showing the vortice tubes but without swirling component. The turbulent component of the vortices can’t be observed, due to averaging of results of URANS simulation.</a:t>
            </a:r>
            <a:endParaRPr/>
          </a:p>
        </p:txBody>
      </p:sp>
    </p:spTree>
    <p:extLst>
      <p:ext uri="{BB962C8B-B14F-4D97-AF65-F5344CB8AC3E}">
        <p14:creationId xmlns:p14="http://schemas.microsoft.com/office/powerpoint/2010/main" val="27602605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d0642d0631_0_1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d0642d0631_0_1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Kaiyrbek 5:</a:t>
            </a:r>
            <a:endParaRPr/>
          </a:p>
          <a:p>
            <a:pPr marL="0" lvl="0" indent="0" algn="l" rtl="0">
              <a:spcBef>
                <a:spcPts val="0"/>
              </a:spcBef>
              <a:spcAft>
                <a:spcPts val="0"/>
              </a:spcAft>
              <a:buClr>
                <a:schemeClr val="dk1"/>
              </a:buClr>
              <a:buSzPts val="1100"/>
              <a:buFont typeface="Arial"/>
              <a:buNone/>
            </a:pPr>
            <a:r>
              <a:rPr lang="en-GB">
                <a:solidFill>
                  <a:schemeClr val="dk1"/>
                </a:solidFill>
              </a:rPr>
              <a:t>In the next slide, we will see an animation demonstrating the formation of vortices showing the vortice tubes but without swirling component. The turbulent component of the vortices can’t be observed, due to averaging of URANS simulation.</a:t>
            </a:r>
            <a:endParaRPr/>
          </a:p>
        </p:txBody>
      </p:sp>
    </p:spTree>
    <p:extLst>
      <p:ext uri="{BB962C8B-B14F-4D97-AF65-F5344CB8AC3E}">
        <p14:creationId xmlns:p14="http://schemas.microsoft.com/office/powerpoint/2010/main" val="799333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d0642d0631_0_1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d0642d0631_0_1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38221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d0642d0631_0_1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d0642d0631_0_1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823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d0642d0631_0_1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d0642d0631_0_1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200">
                <a:solidFill>
                  <a:schemeClr val="dk1"/>
                </a:solidFill>
                <a:latin typeface="Raleway"/>
                <a:ea typeface="Raleway"/>
                <a:cs typeface="Raleway"/>
                <a:sym typeface="Raleway"/>
              </a:rPr>
              <a:t>The main difference of V-LES from the other two turbulence models is ability to capture unsteady the separation of shear layer at the slant angle and at the back as the Kelvin-Helmholtz instability effect, which can be seen vividly in right top Figure at the interface of the blue and yellow regions.</a:t>
            </a:r>
            <a:endParaRPr sz="1400">
              <a:solidFill>
                <a:srgbClr val="ADADAD"/>
              </a:solidFill>
              <a:latin typeface="Raleway"/>
              <a:ea typeface="Raleway"/>
              <a:cs typeface="Raleway"/>
              <a:sym typeface="Raleway"/>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3472463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d0642d0631_0_1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d0642d0631_0_1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60224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d0642d0631_0_1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d0642d0631_0_1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62665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d0642d0631_0_1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d0642d0631_0_1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7205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d0642d0631_0_1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d0642d0631_0_1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73117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d0642d0631_0_1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d0642d0631_0_1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Kaiyrbek 6:</a:t>
            </a:r>
            <a:endParaRPr/>
          </a:p>
          <a:p>
            <a:pPr marL="0" lvl="0" indent="0" algn="l" rtl="0">
              <a:spcBef>
                <a:spcPts val="0"/>
              </a:spcBef>
              <a:spcAft>
                <a:spcPts val="0"/>
              </a:spcAft>
              <a:buClr>
                <a:schemeClr val="dk1"/>
              </a:buClr>
              <a:buSzPts val="1100"/>
              <a:buFont typeface="Arial"/>
              <a:buNone/>
            </a:pPr>
            <a:r>
              <a:rPr lang="en-GB"/>
              <a:t>Next PostProcessing results is observed in validation of velocity profile data with experimental ones. </a:t>
            </a:r>
            <a:endParaRPr/>
          </a:p>
          <a:p>
            <a:pPr marL="0" lvl="0" indent="0" algn="l" rtl="0">
              <a:spcBef>
                <a:spcPts val="0"/>
              </a:spcBef>
              <a:spcAft>
                <a:spcPts val="0"/>
              </a:spcAft>
              <a:buNone/>
            </a:pPr>
            <a:r>
              <a:rPr lang="en-GB"/>
              <a:t>In the Graph, Ahmed Body slant angle region is illustrated with velocity profiles for different simulation models. In addition to them, the experimental data (which is dotted line) is used for validation of simulation results.</a:t>
            </a:r>
            <a:endParaRPr/>
          </a:p>
          <a:p>
            <a:pPr marL="0" lvl="0" indent="0" algn="l" rtl="0">
              <a:spcBef>
                <a:spcPts val="0"/>
              </a:spcBef>
              <a:spcAft>
                <a:spcPts val="0"/>
              </a:spcAft>
              <a:buClr>
                <a:schemeClr val="dk1"/>
              </a:buClr>
              <a:buSzPts val="1100"/>
              <a:buFont typeface="Arial"/>
              <a:buNone/>
            </a:pPr>
            <a:r>
              <a:rPr lang="en-GB" sz="1200">
                <a:latin typeface="Times New Roman"/>
                <a:ea typeface="Times New Roman"/>
                <a:cs typeface="Times New Roman"/>
                <a:sym typeface="Times New Roman"/>
              </a:rPr>
              <a:t>The graph shows the agreement of all simulated velocity profile with experimental one. However, the best match is observed with the results of V-LES k-ω SST model. Also, the similarity of RANS k-ω SST and k-ε models </a:t>
            </a:r>
            <a:r>
              <a:rPr lang="en-GB" sz="1200">
                <a:solidFill>
                  <a:schemeClr val="dk1"/>
                </a:solidFill>
                <a:latin typeface="Times New Roman"/>
                <a:ea typeface="Times New Roman"/>
                <a:cs typeface="Times New Roman"/>
                <a:sym typeface="Times New Roman"/>
              </a:rPr>
              <a:t>was expected</a:t>
            </a:r>
            <a:r>
              <a:rPr lang="en-GB" sz="1200">
                <a:latin typeface="Times New Roman"/>
                <a:ea typeface="Times New Roman"/>
                <a:cs typeface="Times New Roman"/>
                <a:sym typeface="Times New Roman"/>
              </a:rPr>
              <a:t>, but with k-ω SST model fitting closer with experimental results.</a:t>
            </a:r>
            <a:endParaRPr sz="12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GB" sz="1200">
                <a:highlight>
                  <a:srgbClr val="00FFFF"/>
                </a:highlight>
                <a:latin typeface="Times New Roman"/>
                <a:ea typeface="Times New Roman"/>
                <a:cs typeface="Times New Roman"/>
                <a:sym typeface="Times New Roman"/>
              </a:rPr>
              <a:t>The notable point is seen in URANS simulation results, showing less compatible data with others. This could be explained by the fact traditional URANS are often insufficient to predict properly the detachment of the flow. There is an assumption of equilibrium turbulence which leads to an overestimate of the eddy viscosity.</a:t>
            </a:r>
            <a:endParaRPr sz="1200">
              <a:highlight>
                <a:srgbClr val="00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GB" sz="1200">
                <a:latin typeface="Times New Roman"/>
                <a:ea typeface="Times New Roman"/>
                <a:cs typeface="Times New Roman"/>
                <a:sym typeface="Times New Roman"/>
              </a:rPr>
              <a:t>Finally, in first two profiles, the experimental profile did not reach the surface of Ahmed Body completely. Hence the simulation model results extend beyond the experimental results.</a:t>
            </a:r>
            <a:endParaRPr sz="1200">
              <a:highlight>
                <a:srgbClr val="00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1200">
              <a:latin typeface="Times New Roman"/>
              <a:ea typeface="Times New Roman"/>
              <a:cs typeface="Times New Roman"/>
              <a:sym typeface="Times New Roman"/>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854849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d0642d0631_0_1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d0642d0631_0_1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Kaiyrbek 7: </a:t>
            </a:r>
            <a:endParaRPr/>
          </a:p>
          <a:p>
            <a:pPr marL="0" lvl="0" indent="0" algn="l" rtl="0">
              <a:spcBef>
                <a:spcPts val="0"/>
              </a:spcBef>
              <a:spcAft>
                <a:spcPts val="0"/>
              </a:spcAft>
              <a:buNone/>
            </a:pPr>
            <a:r>
              <a:rPr lang="en-GB"/>
              <a:t>As an outcome of this research it is recommended to improve the mesh convergence of the model, SnappyHexMesh parameters can be expanded by changing mesh structures, which will claim for additional computational resources. </a:t>
            </a:r>
            <a:endParaRPr/>
          </a:p>
          <a:p>
            <a:pPr marL="0" lvl="0" indent="0" algn="l" rtl="0">
              <a:spcBef>
                <a:spcPts val="0"/>
              </a:spcBef>
              <a:spcAft>
                <a:spcPts val="0"/>
              </a:spcAft>
              <a:buNone/>
            </a:pPr>
            <a:endParaRPr/>
          </a:p>
          <a:p>
            <a:pPr marL="0" lvl="0" indent="0" algn="l" rtl="0">
              <a:spcBef>
                <a:spcPts val="0"/>
              </a:spcBef>
              <a:spcAft>
                <a:spcPts val="0"/>
              </a:spcAft>
              <a:buNone/>
            </a:pPr>
            <a:r>
              <a:rPr lang="en-GB"/>
              <a:t>This is the end of our presentation. </a:t>
            </a:r>
            <a:r>
              <a:rPr lang="en-GB" sz="1400">
                <a:solidFill>
                  <a:schemeClr val="dk1"/>
                </a:solidFill>
                <a:latin typeface="Times New Roman"/>
                <a:ea typeface="Times New Roman"/>
                <a:cs typeface="Times New Roman"/>
                <a:sym typeface="Times New Roman"/>
              </a:rPr>
              <a:t>If you have any questions, you can ask now.</a:t>
            </a:r>
            <a:endParaRPr sz="14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4193143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d0642d0631_0_1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0" name="Google Shape;480;gd0642d0631_0_1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71007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d0642d0631_0_1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d0642d0631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6833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d0642d0631_0_10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d0642d0631_0_10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80908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d0642d0631_0_15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d0642d0631_0_15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55320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d52d6da7b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d52d6da7b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06621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d06ff22987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d06ff2298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602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d06ff2298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d06ff229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2884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d0642d0631_0_1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d0642d0631_0_1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02799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d0642d0631_0_1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d0642d0631_0_1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Kaiyrbek 2:</a:t>
            </a:r>
            <a:endParaRPr/>
          </a:p>
          <a:p>
            <a:pPr marL="0" lvl="0" indent="0" algn="l" rtl="0">
              <a:spcBef>
                <a:spcPts val="0"/>
              </a:spcBef>
              <a:spcAft>
                <a:spcPts val="0"/>
              </a:spcAft>
              <a:buNone/>
            </a:pPr>
            <a:endParaRPr/>
          </a:p>
          <a:p>
            <a:pPr marL="0" lvl="0" indent="0" algn="l" rtl="0">
              <a:spcBef>
                <a:spcPts val="0"/>
              </a:spcBef>
              <a:spcAft>
                <a:spcPts val="0"/>
              </a:spcAft>
              <a:buNone/>
            </a:pPr>
            <a:r>
              <a:rPr lang="en-GB"/>
              <a:t>The method of implementing Vorticity visualization over the Ahmed Body is shown in Figures. Vorticity measures the rotation of fluid flow and Q-criteria is added to the vorticity visualization as another resource for study such kind of flow structures. These two sud-directory functions are written in CONTROLDICT file as a Post-Processing objects.</a:t>
            </a:r>
            <a:endParaRPr/>
          </a:p>
        </p:txBody>
      </p:sp>
    </p:spTree>
    <p:extLst>
      <p:ext uri="{BB962C8B-B14F-4D97-AF65-F5344CB8AC3E}">
        <p14:creationId xmlns:p14="http://schemas.microsoft.com/office/powerpoint/2010/main" val="27145822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d0642d0631_0_1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d0642d0631_0_1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53166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d0642d0631_0_1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0" name="Google Shape;560;gd0642d0631_0_15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946128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d398a4f05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d398a4f05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6775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d0642d0631_0_10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gd0642d0631_0_10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907677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d0642d0631_0_1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gd0642d0631_0_15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24765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d0642d0631_0_1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 name="Google Shape;133;gd0642d0631_0_16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99251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d56912e0ee_2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d56912e0ee_2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6328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d5496d5a3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d5496d5a3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22677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
        <p:cNvGrpSpPr/>
        <p:nvPr/>
      </p:nvGrpSpPr>
      <p:grpSpPr>
        <a:xfrm>
          <a:off x="0" y="0"/>
          <a:ext cx="0" cy="0"/>
          <a:chOff x="0" y="0"/>
          <a:chExt cx="0" cy="0"/>
        </a:xfrm>
      </p:grpSpPr>
      <p:sp>
        <p:nvSpPr>
          <p:cNvPr id="10" name="Google Shape;10;p7"/>
          <p:cNvSpPr/>
          <p:nvPr/>
        </p:nvSpPr>
        <p:spPr>
          <a:xfrm>
            <a:off x="0" y="0"/>
            <a:ext cx="9144000" cy="51435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11" name="Google Shape;11;p7"/>
          <p:cNvSpPr txBox="1">
            <a:spLocks noGrp="1"/>
          </p:cNvSpPr>
          <p:nvPr>
            <p:ph type="title"/>
          </p:nvPr>
        </p:nvSpPr>
        <p:spPr>
          <a:xfrm>
            <a:off x="311695" y="173686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2400"/>
            </a:lvl1pPr>
            <a:lvl2pPr lvl="1" algn="ctr">
              <a:lnSpc>
                <a:spcPct val="100000"/>
              </a:lnSpc>
              <a:spcBef>
                <a:spcPts val="0"/>
              </a:spcBef>
              <a:spcAft>
                <a:spcPts val="0"/>
              </a:spcAft>
              <a:buSzPts val="3600"/>
              <a:buNone/>
              <a:defRPr sz="2700"/>
            </a:lvl2pPr>
            <a:lvl3pPr lvl="2" algn="ctr">
              <a:lnSpc>
                <a:spcPct val="100000"/>
              </a:lnSpc>
              <a:spcBef>
                <a:spcPts val="0"/>
              </a:spcBef>
              <a:spcAft>
                <a:spcPts val="0"/>
              </a:spcAft>
              <a:buSzPts val="3600"/>
              <a:buNone/>
              <a:defRPr sz="2700"/>
            </a:lvl3pPr>
            <a:lvl4pPr lvl="3" algn="ctr">
              <a:lnSpc>
                <a:spcPct val="100000"/>
              </a:lnSpc>
              <a:spcBef>
                <a:spcPts val="0"/>
              </a:spcBef>
              <a:spcAft>
                <a:spcPts val="0"/>
              </a:spcAft>
              <a:buSzPts val="3600"/>
              <a:buNone/>
              <a:defRPr sz="2700"/>
            </a:lvl4pPr>
            <a:lvl5pPr lvl="4" algn="ctr">
              <a:lnSpc>
                <a:spcPct val="100000"/>
              </a:lnSpc>
              <a:spcBef>
                <a:spcPts val="0"/>
              </a:spcBef>
              <a:spcAft>
                <a:spcPts val="0"/>
              </a:spcAft>
              <a:buSzPts val="3600"/>
              <a:buNone/>
              <a:defRPr sz="2700"/>
            </a:lvl5pPr>
            <a:lvl6pPr lvl="5" algn="ctr">
              <a:lnSpc>
                <a:spcPct val="100000"/>
              </a:lnSpc>
              <a:spcBef>
                <a:spcPts val="0"/>
              </a:spcBef>
              <a:spcAft>
                <a:spcPts val="0"/>
              </a:spcAft>
              <a:buSzPts val="3600"/>
              <a:buNone/>
              <a:defRPr sz="2700"/>
            </a:lvl6pPr>
            <a:lvl7pPr lvl="6" algn="ctr">
              <a:lnSpc>
                <a:spcPct val="100000"/>
              </a:lnSpc>
              <a:spcBef>
                <a:spcPts val="0"/>
              </a:spcBef>
              <a:spcAft>
                <a:spcPts val="0"/>
              </a:spcAft>
              <a:buSzPts val="3600"/>
              <a:buNone/>
              <a:defRPr sz="2700"/>
            </a:lvl7pPr>
            <a:lvl8pPr lvl="7" algn="ctr">
              <a:lnSpc>
                <a:spcPct val="100000"/>
              </a:lnSpc>
              <a:spcBef>
                <a:spcPts val="0"/>
              </a:spcBef>
              <a:spcAft>
                <a:spcPts val="0"/>
              </a:spcAft>
              <a:buSzPts val="3600"/>
              <a:buNone/>
              <a:defRPr sz="2700"/>
            </a:lvl8pPr>
            <a:lvl9pPr lvl="8" algn="ctr">
              <a:lnSpc>
                <a:spcPct val="100000"/>
              </a:lnSpc>
              <a:spcBef>
                <a:spcPts val="0"/>
              </a:spcBef>
              <a:spcAft>
                <a:spcPts val="0"/>
              </a:spcAft>
              <a:buSzPts val="3600"/>
              <a:buNone/>
              <a:defRPr sz="2700"/>
            </a:lvl9pPr>
          </a:lstStyle>
          <a:p>
            <a:endParaRPr/>
          </a:p>
        </p:txBody>
      </p:sp>
      <p:pic>
        <p:nvPicPr>
          <p:cNvPr id="12" name="Google Shape;12;p7"/>
          <p:cNvPicPr preferRelativeResize="0"/>
          <p:nvPr/>
        </p:nvPicPr>
        <p:blipFill rotWithShape="1">
          <a:blip r:embed="rId2">
            <a:alphaModFix/>
          </a:blip>
          <a:srcRect/>
          <a:stretch/>
        </p:blipFill>
        <p:spPr>
          <a:xfrm>
            <a:off x="-938011" y="1294145"/>
            <a:ext cx="8276081" cy="5853179"/>
          </a:xfrm>
          <a:prstGeom prst="rect">
            <a:avLst/>
          </a:prstGeom>
          <a:noFill/>
          <a:ln>
            <a:noFill/>
          </a:ln>
        </p:spPr>
      </p:pic>
      <p:pic>
        <p:nvPicPr>
          <p:cNvPr id="13" name="Google Shape;13;p7"/>
          <p:cNvPicPr preferRelativeResize="0"/>
          <p:nvPr/>
        </p:nvPicPr>
        <p:blipFill rotWithShape="1">
          <a:blip r:embed="rId3">
            <a:alphaModFix/>
          </a:blip>
          <a:srcRect/>
          <a:stretch/>
        </p:blipFill>
        <p:spPr>
          <a:xfrm>
            <a:off x="2901243" y="333923"/>
            <a:ext cx="2344035" cy="806403"/>
          </a:xfrm>
          <a:prstGeom prst="rect">
            <a:avLst/>
          </a:prstGeom>
          <a:noFill/>
          <a:ln>
            <a:noFill/>
          </a:ln>
        </p:spPr>
      </p:pic>
      <p:sp>
        <p:nvSpPr>
          <p:cNvPr id="14" name="Google Shape;14;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5"/>
        <p:cNvGrpSpPr/>
        <p:nvPr/>
      </p:nvGrpSpPr>
      <p:grpSpPr>
        <a:xfrm>
          <a:off x="0" y="0"/>
          <a:ext cx="0" cy="0"/>
          <a:chOff x="0" y="0"/>
          <a:chExt cx="0" cy="0"/>
        </a:xfrm>
      </p:grpSpPr>
      <p:sp>
        <p:nvSpPr>
          <p:cNvPr id="16" name="Google Shape;16;p8"/>
          <p:cNvSpPr/>
          <p:nvPr/>
        </p:nvSpPr>
        <p:spPr>
          <a:xfrm>
            <a:off x="0" y="0"/>
            <a:ext cx="9144000" cy="51435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17" name="Google Shape;17;p8"/>
          <p:cNvSpPr txBox="1">
            <a:spLocks noGrp="1"/>
          </p:cNvSpPr>
          <p:nvPr>
            <p:ph type="title"/>
          </p:nvPr>
        </p:nvSpPr>
        <p:spPr>
          <a:xfrm>
            <a:off x="311700" y="1007587"/>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 name="Google Shape;18;p8"/>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SzPts val="750"/>
              <a:buNone/>
              <a:defRPr sz="750" b="0" i="0" u="none" strike="noStrike" cap="none">
                <a:solidFill>
                  <a:schemeClr val="lt2"/>
                </a:solidFill>
                <a:latin typeface="Arial"/>
                <a:ea typeface="Arial"/>
                <a:cs typeface="Arial"/>
                <a:sym typeface="Arial"/>
              </a:defRPr>
            </a:lvl1pPr>
            <a:lvl2pPr marL="0" lvl="1" indent="0" algn="r">
              <a:lnSpc>
                <a:spcPct val="100000"/>
              </a:lnSpc>
              <a:spcBef>
                <a:spcPts val="0"/>
              </a:spcBef>
              <a:spcAft>
                <a:spcPts val="0"/>
              </a:spcAft>
              <a:buSzPts val="750"/>
              <a:buNone/>
              <a:defRPr sz="750" b="0" i="0" u="none" strike="noStrike" cap="none">
                <a:solidFill>
                  <a:schemeClr val="lt2"/>
                </a:solidFill>
                <a:latin typeface="Arial"/>
                <a:ea typeface="Arial"/>
                <a:cs typeface="Arial"/>
                <a:sym typeface="Arial"/>
              </a:defRPr>
            </a:lvl2pPr>
            <a:lvl3pPr marL="0" lvl="2" indent="0" algn="r">
              <a:lnSpc>
                <a:spcPct val="100000"/>
              </a:lnSpc>
              <a:spcBef>
                <a:spcPts val="0"/>
              </a:spcBef>
              <a:spcAft>
                <a:spcPts val="0"/>
              </a:spcAft>
              <a:buSzPts val="750"/>
              <a:buNone/>
              <a:defRPr sz="750" b="0" i="0" u="none" strike="noStrike" cap="none">
                <a:solidFill>
                  <a:schemeClr val="lt2"/>
                </a:solidFill>
                <a:latin typeface="Arial"/>
                <a:ea typeface="Arial"/>
                <a:cs typeface="Arial"/>
                <a:sym typeface="Arial"/>
              </a:defRPr>
            </a:lvl3pPr>
            <a:lvl4pPr marL="0" lvl="3" indent="0" algn="r">
              <a:lnSpc>
                <a:spcPct val="100000"/>
              </a:lnSpc>
              <a:spcBef>
                <a:spcPts val="0"/>
              </a:spcBef>
              <a:spcAft>
                <a:spcPts val="0"/>
              </a:spcAft>
              <a:buSzPts val="750"/>
              <a:buNone/>
              <a:defRPr sz="750" b="0" i="0" u="none" strike="noStrike" cap="none">
                <a:solidFill>
                  <a:schemeClr val="lt2"/>
                </a:solidFill>
                <a:latin typeface="Arial"/>
                <a:ea typeface="Arial"/>
                <a:cs typeface="Arial"/>
                <a:sym typeface="Arial"/>
              </a:defRPr>
            </a:lvl4pPr>
            <a:lvl5pPr marL="0" lvl="4" indent="0" algn="r">
              <a:lnSpc>
                <a:spcPct val="100000"/>
              </a:lnSpc>
              <a:spcBef>
                <a:spcPts val="0"/>
              </a:spcBef>
              <a:spcAft>
                <a:spcPts val="0"/>
              </a:spcAft>
              <a:buSzPts val="750"/>
              <a:buNone/>
              <a:defRPr sz="750" b="0" i="0" u="none" strike="noStrike" cap="none">
                <a:solidFill>
                  <a:schemeClr val="lt2"/>
                </a:solidFill>
                <a:latin typeface="Arial"/>
                <a:ea typeface="Arial"/>
                <a:cs typeface="Arial"/>
                <a:sym typeface="Arial"/>
              </a:defRPr>
            </a:lvl5pPr>
            <a:lvl6pPr marL="0" lvl="5" indent="0" algn="r">
              <a:lnSpc>
                <a:spcPct val="100000"/>
              </a:lnSpc>
              <a:spcBef>
                <a:spcPts val="0"/>
              </a:spcBef>
              <a:spcAft>
                <a:spcPts val="0"/>
              </a:spcAft>
              <a:buSzPts val="750"/>
              <a:buNone/>
              <a:defRPr sz="750" b="0" i="0" u="none" strike="noStrike" cap="none">
                <a:solidFill>
                  <a:schemeClr val="lt2"/>
                </a:solidFill>
                <a:latin typeface="Arial"/>
                <a:ea typeface="Arial"/>
                <a:cs typeface="Arial"/>
                <a:sym typeface="Arial"/>
              </a:defRPr>
            </a:lvl6pPr>
            <a:lvl7pPr marL="0" lvl="6" indent="0" algn="r">
              <a:lnSpc>
                <a:spcPct val="100000"/>
              </a:lnSpc>
              <a:spcBef>
                <a:spcPts val="0"/>
              </a:spcBef>
              <a:spcAft>
                <a:spcPts val="0"/>
              </a:spcAft>
              <a:buSzPts val="750"/>
              <a:buNone/>
              <a:defRPr sz="750" b="0" i="0" u="none" strike="noStrike" cap="none">
                <a:solidFill>
                  <a:schemeClr val="lt2"/>
                </a:solidFill>
                <a:latin typeface="Arial"/>
                <a:ea typeface="Arial"/>
                <a:cs typeface="Arial"/>
                <a:sym typeface="Arial"/>
              </a:defRPr>
            </a:lvl7pPr>
            <a:lvl8pPr marL="0" lvl="7" indent="0" algn="r">
              <a:lnSpc>
                <a:spcPct val="100000"/>
              </a:lnSpc>
              <a:spcBef>
                <a:spcPts val="0"/>
              </a:spcBef>
              <a:spcAft>
                <a:spcPts val="0"/>
              </a:spcAft>
              <a:buSzPts val="750"/>
              <a:buNone/>
              <a:defRPr sz="750" b="0" i="0" u="none" strike="noStrike" cap="none">
                <a:solidFill>
                  <a:schemeClr val="lt2"/>
                </a:solidFill>
                <a:latin typeface="Arial"/>
                <a:ea typeface="Arial"/>
                <a:cs typeface="Arial"/>
                <a:sym typeface="Arial"/>
              </a:defRPr>
            </a:lvl8pPr>
            <a:lvl9pPr marL="0" lvl="8" indent="0" algn="r">
              <a:lnSpc>
                <a:spcPct val="100000"/>
              </a:lnSpc>
              <a:spcBef>
                <a:spcPts val="0"/>
              </a:spcBef>
              <a:spcAft>
                <a:spcPts val="0"/>
              </a:spcAft>
              <a:buSzPts val="750"/>
              <a:buNone/>
              <a:defRPr sz="75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9" name="Google Shape;19;p8"/>
          <p:cNvSpPr txBox="1">
            <a:spLocks noGrp="1"/>
          </p:cNvSpPr>
          <p:nvPr>
            <p:ph type="body" idx="1"/>
          </p:nvPr>
        </p:nvSpPr>
        <p:spPr>
          <a:xfrm>
            <a:off x="311703" y="1803575"/>
            <a:ext cx="3999900" cy="2765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0" name="Google Shape;20;p8"/>
          <p:cNvSpPr txBox="1">
            <a:spLocks noGrp="1"/>
          </p:cNvSpPr>
          <p:nvPr>
            <p:ph type="body" idx="2"/>
          </p:nvPr>
        </p:nvSpPr>
        <p:spPr>
          <a:xfrm>
            <a:off x="4832403" y="1803475"/>
            <a:ext cx="3999900" cy="2765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pic>
        <p:nvPicPr>
          <p:cNvPr id="21" name="Google Shape;21;p8"/>
          <p:cNvPicPr preferRelativeResize="0"/>
          <p:nvPr/>
        </p:nvPicPr>
        <p:blipFill rotWithShape="1">
          <a:blip r:embed="rId2">
            <a:alphaModFix/>
          </a:blip>
          <a:srcRect/>
          <a:stretch/>
        </p:blipFill>
        <p:spPr>
          <a:xfrm>
            <a:off x="6505577" y="2099128"/>
            <a:ext cx="2491346" cy="3267562"/>
          </a:xfrm>
          <a:prstGeom prst="rect">
            <a:avLst/>
          </a:prstGeom>
          <a:noFill/>
          <a:ln>
            <a:noFill/>
          </a:ln>
        </p:spPr>
      </p:pic>
      <p:pic>
        <p:nvPicPr>
          <p:cNvPr id="22" name="Google Shape;22;p8"/>
          <p:cNvPicPr preferRelativeResize="0"/>
          <p:nvPr/>
        </p:nvPicPr>
        <p:blipFill rotWithShape="1">
          <a:blip r:embed="rId3">
            <a:alphaModFix/>
          </a:blip>
          <a:srcRect/>
          <a:stretch/>
        </p:blipFill>
        <p:spPr>
          <a:xfrm>
            <a:off x="7113167" y="73309"/>
            <a:ext cx="1457213" cy="50131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p:cSld name="Final slide">
    <p:spTree>
      <p:nvGrpSpPr>
        <p:cNvPr id="1" name="Shape 23"/>
        <p:cNvGrpSpPr/>
        <p:nvPr/>
      </p:nvGrpSpPr>
      <p:grpSpPr>
        <a:xfrm>
          <a:off x="0" y="0"/>
          <a:ext cx="0" cy="0"/>
          <a:chOff x="0" y="0"/>
          <a:chExt cx="0" cy="0"/>
        </a:xfrm>
      </p:grpSpPr>
      <p:sp>
        <p:nvSpPr>
          <p:cNvPr id="24" name="Google Shape;24;p9"/>
          <p:cNvSpPr/>
          <p:nvPr/>
        </p:nvSpPr>
        <p:spPr>
          <a:xfrm>
            <a:off x="0" y="0"/>
            <a:ext cx="9144000" cy="51435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25" name="Google Shape;25;p9"/>
          <p:cNvSpPr txBox="1">
            <a:spLocks noGrp="1"/>
          </p:cNvSpPr>
          <p:nvPr>
            <p:ph type="title"/>
          </p:nvPr>
        </p:nvSpPr>
        <p:spPr>
          <a:xfrm>
            <a:off x="311695" y="173686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2400"/>
            </a:lvl1pPr>
            <a:lvl2pPr lvl="1" algn="ctr">
              <a:lnSpc>
                <a:spcPct val="100000"/>
              </a:lnSpc>
              <a:spcBef>
                <a:spcPts val="0"/>
              </a:spcBef>
              <a:spcAft>
                <a:spcPts val="0"/>
              </a:spcAft>
              <a:buSzPts val="3600"/>
              <a:buNone/>
              <a:defRPr sz="2700"/>
            </a:lvl2pPr>
            <a:lvl3pPr lvl="2" algn="ctr">
              <a:lnSpc>
                <a:spcPct val="100000"/>
              </a:lnSpc>
              <a:spcBef>
                <a:spcPts val="0"/>
              </a:spcBef>
              <a:spcAft>
                <a:spcPts val="0"/>
              </a:spcAft>
              <a:buSzPts val="3600"/>
              <a:buNone/>
              <a:defRPr sz="2700"/>
            </a:lvl3pPr>
            <a:lvl4pPr lvl="3" algn="ctr">
              <a:lnSpc>
                <a:spcPct val="100000"/>
              </a:lnSpc>
              <a:spcBef>
                <a:spcPts val="0"/>
              </a:spcBef>
              <a:spcAft>
                <a:spcPts val="0"/>
              </a:spcAft>
              <a:buSzPts val="3600"/>
              <a:buNone/>
              <a:defRPr sz="2700"/>
            </a:lvl4pPr>
            <a:lvl5pPr lvl="4" algn="ctr">
              <a:lnSpc>
                <a:spcPct val="100000"/>
              </a:lnSpc>
              <a:spcBef>
                <a:spcPts val="0"/>
              </a:spcBef>
              <a:spcAft>
                <a:spcPts val="0"/>
              </a:spcAft>
              <a:buSzPts val="3600"/>
              <a:buNone/>
              <a:defRPr sz="2700"/>
            </a:lvl5pPr>
            <a:lvl6pPr lvl="5" algn="ctr">
              <a:lnSpc>
                <a:spcPct val="100000"/>
              </a:lnSpc>
              <a:spcBef>
                <a:spcPts val="0"/>
              </a:spcBef>
              <a:spcAft>
                <a:spcPts val="0"/>
              </a:spcAft>
              <a:buSzPts val="3600"/>
              <a:buNone/>
              <a:defRPr sz="2700"/>
            </a:lvl6pPr>
            <a:lvl7pPr lvl="6" algn="ctr">
              <a:lnSpc>
                <a:spcPct val="100000"/>
              </a:lnSpc>
              <a:spcBef>
                <a:spcPts val="0"/>
              </a:spcBef>
              <a:spcAft>
                <a:spcPts val="0"/>
              </a:spcAft>
              <a:buSzPts val="3600"/>
              <a:buNone/>
              <a:defRPr sz="2700"/>
            </a:lvl7pPr>
            <a:lvl8pPr lvl="7" algn="ctr">
              <a:lnSpc>
                <a:spcPct val="100000"/>
              </a:lnSpc>
              <a:spcBef>
                <a:spcPts val="0"/>
              </a:spcBef>
              <a:spcAft>
                <a:spcPts val="0"/>
              </a:spcAft>
              <a:buSzPts val="3600"/>
              <a:buNone/>
              <a:defRPr sz="2700"/>
            </a:lvl8pPr>
            <a:lvl9pPr lvl="8" algn="ctr">
              <a:lnSpc>
                <a:spcPct val="100000"/>
              </a:lnSpc>
              <a:spcBef>
                <a:spcPts val="0"/>
              </a:spcBef>
              <a:spcAft>
                <a:spcPts val="0"/>
              </a:spcAft>
              <a:buSzPts val="3600"/>
              <a:buNone/>
              <a:defRPr sz="2700"/>
            </a:lvl9pPr>
          </a:lstStyle>
          <a:p>
            <a:endParaRPr/>
          </a:p>
        </p:txBody>
      </p:sp>
      <p:pic>
        <p:nvPicPr>
          <p:cNvPr id="26" name="Google Shape;26;p9"/>
          <p:cNvPicPr preferRelativeResize="0"/>
          <p:nvPr/>
        </p:nvPicPr>
        <p:blipFill rotWithShape="1">
          <a:blip r:embed="rId2">
            <a:alphaModFix/>
          </a:blip>
          <a:srcRect/>
          <a:stretch/>
        </p:blipFill>
        <p:spPr>
          <a:xfrm>
            <a:off x="-938011" y="1294145"/>
            <a:ext cx="8276081" cy="5853179"/>
          </a:xfrm>
          <a:prstGeom prst="rect">
            <a:avLst/>
          </a:prstGeom>
          <a:noFill/>
          <a:ln>
            <a:noFill/>
          </a:ln>
        </p:spPr>
      </p:pic>
      <p:sp>
        <p:nvSpPr>
          <p:cNvPr id="27" name="Google Shape;27;p9"/>
          <p:cNvSpPr txBox="1"/>
          <p:nvPr/>
        </p:nvSpPr>
        <p:spPr>
          <a:xfrm>
            <a:off x="3684684" y="4881892"/>
            <a:ext cx="1774500" cy="21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825" b="0" i="0" u="none" strike="noStrike" cap="none">
                <a:solidFill>
                  <a:srgbClr val="575757"/>
                </a:solidFill>
                <a:latin typeface="Arial"/>
                <a:ea typeface="Arial"/>
                <a:cs typeface="Arial"/>
                <a:sym typeface="Arial"/>
              </a:rPr>
              <a:t>www.nu.edu.kz</a:t>
            </a:r>
            <a:endParaRPr sz="825" b="0" i="0" u="none" strike="noStrike" cap="none">
              <a:solidFill>
                <a:srgbClr val="575757"/>
              </a:solidFill>
              <a:latin typeface="Arial"/>
              <a:ea typeface="Arial"/>
              <a:cs typeface="Arial"/>
              <a:sym typeface="Arial"/>
            </a:endParaRPr>
          </a:p>
        </p:txBody>
      </p:sp>
      <p:pic>
        <p:nvPicPr>
          <p:cNvPr id="28" name="Google Shape;28;p9"/>
          <p:cNvPicPr preferRelativeResize="0"/>
          <p:nvPr/>
        </p:nvPicPr>
        <p:blipFill rotWithShape="1">
          <a:blip r:embed="rId3">
            <a:alphaModFix/>
          </a:blip>
          <a:srcRect/>
          <a:stretch/>
        </p:blipFill>
        <p:spPr>
          <a:xfrm>
            <a:off x="2901243" y="333923"/>
            <a:ext cx="2344035" cy="806403"/>
          </a:xfrm>
          <a:prstGeom prst="rect">
            <a:avLst/>
          </a:prstGeom>
          <a:noFill/>
          <a:ln>
            <a:noFill/>
          </a:ln>
        </p:spPr>
      </p:pic>
      <p:sp>
        <p:nvSpPr>
          <p:cNvPr id="29" name="Google Shape;29;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p:cSld name="1_Title and two columns">
    <p:spTree>
      <p:nvGrpSpPr>
        <p:cNvPr id="1" name="Shape 30"/>
        <p:cNvGrpSpPr/>
        <p:nvPr/>
      </p:nvGrpSpPr>
      <p:grpSpPr>
        <a:xfrm>
          <a:off x="0" y="0"/>
          <a:ext cx="0" cy="0"/>
          <a:chOff x="0" y="0"/>
          <a:chExt cx="0" cy="0"/>
        </a:xfrm>
      </p:grpSpPr>
      <p:sp>
        <p:nvSpPr>
          <p:cNvPr id="31" name="Google Shape;31;p10"/>
          <p:cNvSpPr/>
          <p:nvPr/>
        </p:nvSpPr>
        <p:spPr>
          <a:xfrm>
            <a:off x="0" y="0"/>
            <a:ext cx="9144000" cy="51435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32" name="Google Shape;32;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3" name="Google Shape;33;p10"/>
          <p:cNvSpPr txBox="1">
            <a:spLocks noGrp="1"/>
          </p:cNvSpPr>
          <p:nvPr>
            <p:ph type="body" idx="1"/>
          </p:nvPr>
        </p:nvSpPr>
        <p:spPr>
          <a:xfrm>
            <a:off x="311703"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050"/>
            </a:lvl1pPr>
            <a:lvl2pPr marL="914400" lvl="1" indent="-304800" algn="l">
              <a:lnSpc>
                <a:spcPct val="115000"/>
              </a:lnSpc>
              <a:spcBef>
                <a:spcPts val="1200"/>
              </a:spcBef>
              <a:spcAft>
                <a:spcPts val="0"/>
              </a:spcAft>
              <a:buSzPts val="1200"/>
              <a:buChar char="○"/>
              <a:defRPr sz="900"/>
            </a:lvl2pPr>
            <a:lvl3pPr marL="1371600" lvl="2" indent="-304800" algn="l">
              <a:lnSpc>
                <a:spcPct val="115000"/>
              </a:lnSpc>
              <a:spcBef>
                <a:spcPts val="1200"/>
              </a:spcBef>
              <a:spcAft>
                <a:spcPts val="0"/>
              </a:spcAft>
              <a:buSzPts val="1200"/>
              <a:buChar char="■"/>
              <a:defRPr sz="900"/>
            </a:lvl3pPr>
            <a:lvl4pPr marL="1828800" lvl="3" indent="-304800" algn="l">
              <a:lnSpc>
                <a:spcPct val="115000"/>
              </a:lnSpc>
              <a:spcBef>
                <a:spcPts val="1200"/>
              </a:spcBef>
              <a:spcAft>
                <a:spcPts val="0"/>
              </a:spcAft>
              <a:buSzPts val="1200"/>
              <a:buChar char="●"/>
              <a:defRPr sz="900"/>
            </a:lvl4pPr>
            <a:lvl5pPr marL="2286000" lvl="4" indent="-304800" algn="l">
              <a:lnSpc>
                <a:spcPct val="115000"/>
              </a:lnSpc>
              <a:spcBef>
                <a:spcPts val="1200"/>
              </a:spcBef>
              <a:spcAft>
                <a:spcPts val="0"/>
              </a:spcAft>
              <a:buSzPts val="1200"/>
              <a:buChar char="○"/>
              <a:defRPr sz="900"/>
            </a:lvl5pPr>
            <a:lvl6pPr marL="2743200" lvl="5" indent="-304800" algn="l">
              <a:lnSpc>
                <a:spcPct val="115000"/>
              </a:lnSpc>
              <a:spcBef>
                <a:spcPts val="1200"/>
              </a:spcBef>
              <a:spcAft>
                <a:spcPts val="0"/>
              </a:spcAft>
              <a:buSzPts val="1200"/>
              <a:buChar char="■"/>
              <a:defRPr sz="900"/>
            </a:lvl6pPr>
            <a:lvl7pPr marL="3200400" lvl="6" indent="-304800" algn="l">
              <a:lnSpc>
                <a:spcPct val="115000"/>
              </a:lnSpc>
              <a:spcBef>
                <a:spcPts val="1200"/>
              </a:spcBef>
              <a:spcAft>
                <a:spcPts val="0"/>
              </a:spcAft>
              <a:buSzPts val="1200"/>
              <a:buChar char="●"/>
              <a:defRPr sz="900"/>
            </a:lvl7pPr>
            <a:lvl8pPr marL="3657600" lvl="7" indent="-304800" algn="l">
              <a:lnSpc>
                <a:spcPct val="115000"/>
              </a:lnSpc>
              <a:spcBef>
                <a:spcPts val="1200"/>
              </a:spcBef>
              <a:spcAft>
                <a:spcPts val="0"/>
              </a:spcAft>
              <a:buSzPts val="1200"/>
              <a:buChar char="○"/>
              <a:defRPr sz="900"/>
            </a:lvl8pPr>
            <a:lvl9pPr marL="4114800" lvl="8" indent="-304800" algn="l">
              <a:lnSpc>
                <a:spcPct val="115000"/>
              </a:lnSpc>
              <a:spcBef>
                <a:spcPts val="1200"/>
              </a:spcBef>
              <a:spcAft>
                <a:spcPts val="1200"/>
              </a:spcAft>
              <a:buSzPts val="1200"/>
              <a:buChar char="■"/>
              <a:defRPr sz="900"/>
            </a:lvl9pPr>
          </a:lstStyle>
          <a:p>
            <a:endParaRPr/>
          </a:p>
        </p:txBody>
      </p:sp>
      <p:sp>
        <p:nvSpPr>
          <p:cNvPr id="34" name="Google Shape;34;p10"/>
          <p:cNvSpPr txBox="1">
            <a:spLocks noGrp="1"/>
          </p:cNvSpPr>
          <p:nvPr>
            <p:ph type="body" idx="2"/>
          </p:nvPr>
        </p:nvSpPr>
        <p:spPr>
          <a:xfrm>
            <a:off x="4832403"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050"/>
            </a:lvl1pPr>
            <a:lvl2pPr marL="914400" lvl="1" indent="-304800" algn="l">
              <a:lnSpc>
                <a:spcPct val="115000"/>
              </a:lnSpc>
              <a:spcBef>
                <a:spcPts val="1200"/>
              </a:spcBef>
              <a:spcAft>
                <a:spcPts val="0"/>
              </a:spcAft>
              <a:buSzPts val="1200"/>
              <a:buChar char="○"/>
              <a:defRPr sz="900"/>
            </a:lvl2pPr>
            <a:lvl3pPr marL="1371600" lvl="2" indent="-304800" algn="l">
              <a:lnSpc>
                <a:spcPct val="115000"/>
              </a:lnSpc>
              <a:spcBef>
                <a:spcPts val="1200"/>
              </a:spcBef>
              <a:spcAft>
                <a:spcPts val="0"/>
              </a:spcAft>
              <a:buSzPts val="1200"/>
              <a:buChar char="■"/>
              <a:defRPr sz="900"/>
            </a:lvl3pPr>
            <a:lvl4pPr marL="1828800" lvl="3" indent="-304800" algn="l">
              <a:lnSpc>
                <a:spcPct val="115000"/>
              </a:lnSpc>
              <a:spcBef>
                <a:spcPts val="1200"/>
              </a:spcBef>
              <a:spcAft>
                <a:spcPts val="0"/>
              </a:spcAft>
              <a:buSzPts val="1200"/>
              <a:buChar char="●"/>
              <a:defRPr sz="900"/>
            </a:lvl4pPr>
            <a:lvl5pPr marL="2286000" lvl="4" indent="-304800" algn="l">
              <a:lnSpc>
                <a:spcPct val="115000"/>
              </a:lnSpc>
              <a:spcBef>
                <a:spcPts val="1200"/>
              </a:spcBef>
              <a:spcAft>
                <a:spcPts val="0"/>
              </a:spcAft>
              <a:buSzPts val="1200"/>
              <a:buChar char="○"/>
              <a:defRPr sz="900"/>
            </a:lvl5pPr>
            <a:lvl6pPr marL="2743200" lvl="5" indent="-304800" algn="l">
              <a:lnSpc>
                <a:spcPct val="115000"/>
              </a:lnSpc>
              <a:spcBef>
                <a:spcPts val="1200"/>
              </a:spcBef>
              <a:spcAft>
                <a:spcPts val="0"/>
              </a:spcAft>
              <a:buSzPts val="1200"/>
              <a:buChar char="■"/>
              <a:defRPr sz="900"/>
            </a:lvl6pPr>
            <a:lvl7pPr marL="3200400" lvl="6" indent="-304800" algn="l">
              <a:lnSpc>
                <a:spcPct val="115000"/>
              </a:lnSpc>
              <a:spcBef>
                <a:spcPts val="1200"/>
              </a:spcBef>
              <a:spcAft>
                <a:spcPts val="0"/>
              </a:spcAft>
              <a:buSzPts val="1200"/>
              <a:buChar char="●"/>
              <a:defRPr sz="900"/>
            </a:lvl7pPr>
            <a:lvl8pPr marL="3657600" lvl="7" indent="-304800" algn="l">
              <a:lnSpc>
                <a:spcPct val="115000"/>
              </a:lnSpc>
              <a:spcBef>
                <a:spcPts val="1200"/>
              </a:spcBef>
              <a:spcAft>
                <a:spcPts val="0"/>
              </a:spcAft>
              <a:buSzPts val="1200"/>
              <a:buChar char="○"/>
              <a:defRPr sz="900"/>
            </a:lvl8pPr>
            <a:lvl9pPr marL="4114800" lvl="8" indent="-304800" algn="l">
              <a:lnSpc>
                <a:spcPct val="115000"/>
              </a:lnSpc>
              <a:spcBef>
                <a:spcPts val="1200"/>
              </a:spcBef>
              <a:spcAft>
                <a:spcPts val="1200"/>
              </a:spcAft>
              <a:buSzPts val="1200"/>
              <a:buChar char="■"/>
              <a:defRPr sz="900"/>
            </a:lvl9pPr>
          </a:lstStyle>
          <a:p>
            <a:endParaRPr/>
          </a:p>
        </p:txBody>
      </p:sp>
      <p:sp>
        <p:nvSpPr>
          <p:cNvPr id="35" name="Google Shape;35;p10"/>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SzPts val="750"/>
              <a:buNone/>
              <a:defRPr sz="750" b="0" i="0" u="none" strike="noStrike" cap="none">
                <a:solidFill>
                  <a:schemeClr val="lt2"/>
                </a:solidFill>
                <a:latin typeface="Arial"/>
                <a:ea typeface="Arial"/>
                <a:cs typeface="Arial"/>
                <a:sym typeface="Arial"/>
              </a:defRPr>
            </a:lvl1pPr>
            <a:lvl2pPr marL="0" lvl="1" indent="0" algn="r">
              <a:lnSpc>
                <a:spcPct val="100000"/>
              </a:lnSpc>
              <a:spcBef>
                <a:spcPts val="0"/>
              </a:spcBef>
              <a:spcAft>
                <a:spcPts val="0"/>
              </a:spcAft>
              <a:buSzPts val="750"/>
              <a:buNone/>
              <a:defRPr sz="750" b="0" i="0" u="none" strike="noStrike" cap="none">
                <a:solidFill>
                  <a:schemeClr val="lt2"/>
                </a:solidFill>
                <a:latin typeface="Arial"/>
                <a:ea typeface="Arial"/>
                <a:cs typeface="Arial"/>
                <a:sym typeface="Arial"/>
              </a:defRPr>
            </a:lvl2pPr>
            <a:lvl3pPr marL="0" lvl="2" indent="0" algn="r">
              <a:lnSpc>
                <a:spcPct val="100000"/>
              </a:lnSpc>
              <a:spcBef>
                <a:spcPts val="0"/>
              </a:spcBef>
              <a:spcAft>
                <a:spcPts val="0"/>
              </a:spcAft>
              <a:buSzPts val="750"/>
              <a:buNone/>
              <a:defRPr sz="750" b="0" i="0" u="none" strike="noStrike" cap="none">
                <a:solidFill>
                  <a:schemeClr val="lt2"/>
                </a:solidFill>
                <a:latin typeface="Arial"/>
                <a:ea typeface="Arial"/>
                <a:cs typeface="Arial"/>
                <a:sym typeface="Arial"/>
              </a:defRPr>
            </a:lvl3pPr>
            <a:lvl4pPr marL="0" lvl="3" indent="0" algn="r">
              <a:lnSpc>
                <a:spcPct val="100000"/>
              </a:lnSpc>
              <a:spcBef>
                <a:spcPts val="0"/>
              </a:spcBef>
              <a:spcAft>
                <a:spcPts val="0"/>
              </a:spcAft>
              <a:buSzPts val="750"/>
              <a:buNone/>
              <a:defRPr sz="750" b="0" i="0" u="none" strike="noStrike" cap="none">
                <a:solidFill>
                  <a:schemeClr val="lt2"/>
                </a:solidFill>
                <a:latin typeface="Arial"/>
                <a:ea typeface="Arial"/>
                <a:cs typeface="Arial"/>
                <a:sym typeface="Arial"/>
              </a:defRPr>
            </a:lvl4pPr>
            <a:lvl5pPr marL="0" lvl="4" indent="0" algn="r">
              <a:lnSpc>
                <a:spcPct val="100000"/>
              </a:lnSpc>
              <a:spcBef>
                <a:spcPts val="0"/>
              </a:spcBef>
              <a:spcAft>
                <a:spcPts val="0"/>
              </a:spcAft>
              <a:buSzPts val="750"/>
              <a:buNone/>
              <a:defRPr sz="750" b="0" i="0" u="none" strike="noStrike" cap="none">
                <a:solidFill>
                  <a:schemeClr val="lt2"/>
                </a:solidFill>
                <a:latin typeface="Arial"/>
                <a:ea typeface="Arial"/>
                <a:cs typeface="Arial"/>
                <a:sym typeface="Arial"/>
              </a:defRPr>
            </a:lvl5pPr>
            <a:lvl6pPr marL="0" lvl="5" indent="0" algn="r">
              <a:lnSpc>
                <a:spcPct val="100000"/>
              </a:lnSpc>
              <a:spcBef>
                <a:spcPts val="0"/>
              </a:spcBef>
              <a:spcAft>
                <a:spcPts val="0"/>
              </a:spcAft>
              <a:buSzPts val="750"/>
              <a:buNone/>
              <a:defRPr sz="750" b="0" i="0" u="none" strike="noStrike" cap="none">
                <a:solidFill>
                  <a:schemeClr val="lt2"/>
                </a:solidFill>
                <a:latin typeface="Arial"/>
                <a:ea typeface="Arial"/>
                <a:cs typeface="Arial"/>
                <a:sym typeface="Arial"/>
              </a:defRPr>
            </a:lvl6pPr>
            <a:lvl7pPr marL="0" lvl="6" indent="0" algn="r">
              <a:lnSpc>
                <a:spcPct val="100000"/>
              </a:lnSpc>
              <a:spcBef>
                <a:spcPts val="0"/>
              </a:spcBef>
              <a:spcAft>
                <a:spcPts val="0"/>
              </a:spcAft>
              <a:buSzPts val="750"/>
              <a:buNone/>
              <a:defRPr sz="750" b="0" i="0" u="none" strike="noStrike" cap="none">
                <a:solidFill>
                  <a:schemeClr val="lt2"/>
                </a:solidFill>
                <a:latin typeface="Arial"/>
                <a:ea typeface="Arial"/>
                <a:cs typeface="Arial"/>
                <a:sym typeface="Arial"/>
              </a:defRPr>
            </a:lvl7pPr>
            <a:lvl8pPr marL="0" lvl="7" indent="0" algn="r">
              <a:lnSpc>
                <a:spcPct val="100000"/>
              </a:lnSpc>
              <a:spcBef>
                <a:spcPts val="0"/>
              </a:spcBef>
              <a:spcAft>
                <a:spcPts val="0"/>
              </a:spcAft>
              <a:buSzPts val="750"/>
              <a:buNone/>
              <a:defRPr sz="750" b="0" i="0" u="none" strike="noStrike" cap="none">
                <a:solidFill>
                  <a:schemeClr val="lt2"/>
                </a:solidFill>
                <a:latin typeface="Arial"/>
                <a:ea typeface="Arial"/>
                <a:cs typeface="Arial"/>
                <a:sym typeface="Arial"/>
              </a:defRPr>
            </a:lvl8pPr>
            <a:lvl9pPr marL="0" lvl="8" indent="0" algn="r">
              <a:lnSpc>
                <a:spcPct val="100000"/>
              </a:lnSpc>
              <a:spcBef>
                <a:spcPts val="0"/>
              </a:spcBef>
              <a:spcAft>
                <a:spcPts val="0"/>
              </a:spcAft>
              <a:buSzPts val="750"/>
              <a:buNone/>
              <a:defRPr sz="75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36" name="Google Shape;36;p10"/>
          <p:cNvPicPr preferRelativeResize="0"/>
          <p:nvPr/>
        </p:nvPicPr>
        <p:blipFill rotWithShape="1">
          <a:blip r:embed="rId2">
            <a:alphaModFix/>
          </a:blip>
          <a:srcRect/>
          <a:stretch/>
        </p:blipFill>
        <p:spPr>
          <a:xfrm>
            <a:off x="6505577" y="2099128"/>
            <a:ext cx="2491346" cy="326756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1"/>
        <p:cNvGrpSpPr/>
        <p:nvPr/>
      </p:nvGrpSpPr>
      <p:grpSpPr>
        <a:xfrm>
          <a:off x="0" y="0"/>
          <a:ext cx="0" cy="0"/>
          <a:chOff x="0" y="0"/>
          <a:chExt cx="0" cy="0"/>
        </a:xfrm>
      </p:grpSpPr>
      <p:sp>
        <p:nvSpPr>
          <p:cNvPr id="42" name="Google Shape;42;gd0642d0631_0_1550"/>
          <p:cNvSpPr/>
          <p:nvPr/>
        </p:nvSpPr>
        <p:spPr>
          <a:xfrm>
            <a:off x="0" y="0"/>
            <a:ext cx="9144000" cy="51435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3" name="Google Shape;43;gd0642d0631_0_1550"/>
          <p:cNvPicPr preferRelativeResize="0"/>
          <p:nvPr/>
        </p:nvPicPr>
        <p:blipFill rotWithShape="1">
          <a:blip r:embed="rId2">
            <a:alphaModFix/>
          </a:blip>
          <a:srcRect/>
          <a:stretch/>
        </p:blipFill>
        <p:spPr>
          <a:xfrm>
            <a:off x="3845645" y="268711"/>
            <a:ext cx="1452698" cy="1025434"/>
          </a:xfrm>
          <a:prstGeom prst="rect">
            <a:avLst/>
          </a:prstGeom>
          <a:noFill/>
          <a:ln>
            <a:noFill/>
          </a:ln>
        </p:spPr>
      </p:pic>
      <p:sp>
        <p:nvSpPr>
          <p:cNvPr id="44" name="Google Shape;44;gd0642d0631_0_1550"/>
          <p:cNvSpPr txBox="1">
            <a:spLocks noGrp="1"/>
          </p:cNvSpPr>
          <p:nvPr>
            <p:ph type="title"/>
          </p:nvPr>
        </p:nvSpPr>
        <p:spPr>
          <a:xfrm>
            <a:off x="311694" y="1736860"/>
            <a:ext cx="8520600" cy="841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3600"/>
              <a:buNone/>
              <a:defRPr sz="3200"/>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endParaRPr/>
          </a:p>
        </p:txBody>
      </p:sp>
      <p:pic>
        <p:nvPicPr>
          <p:cNvPr id="45" name="Google Shape;45;gd0642d0631_0_1550"/>
          <p:cNvPicPr preferRelativeResize="0"/>
          <p:nvPr/>
        </p:nvPicPr>
        <p:blipFill rotWithShape="1">
          <a:blip r:embed="rId3">
            <a:alphaModFix/>
          </a:blip>
          <a:srcRect l="3247" t="25588" r="3712" b="28321"/>
          <a:stretch/>
        </p:blipFill>
        <p:spPr>
          <a:xfrm>
            <a:off x="-549130" y="1928988"/>
            <a:ext cx="10242250" cy="3588376"/>
          </a:xfrm>
          <a:prstGeom prst="rect">
            <a:avLst/>
          </a:prstGeom>
          <a:noFill/>
          <a:ln>
            <a:noFill/>
          </a:ln>
        </p:spPr>
      </p:pic>
      <p:sp>
        <p:nvSpPr>
          <p:cNvPr id="46" name="Google Shape;46;gd0642d0631_0_15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7"/>
        <p:cNvGrpSpPr/>
        <p:nvPr/>
      </p:nvGrpSpPr>
      <p:grpSpPr>
        <a:xfrm>
          <a:off x="0" y="0"/>
          <a:ext cx="0" cy="0"/>
          <a:chOff x="0" y="0"/>
          <a:chExt cx="0" cy="0"/>
        </a:xfrm>
      </p:grpSpPr>
      <p:sp>
        <p:nvSpPr>
          <p:cNvPr id="48" name="Google Shape;48;gd0642d0631_0_1556"/>
          <p:cNvSpPr/>
          <p:nvPr/>
        </p:nvSpPr>
        <p:spPr>
          <a:xfrm>
            <a:off x="0" y="0"/>
            <a:ext cx="9144000" cy="51435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 name="Google Shape;49;gd0642d0631_0_1556"/>
          <p:cNvSpPr txBox="1">
            <a:spLocks noGrp="1"/>
          </p:cNvSpPr>
          <p:nvPr>
            <p:ph type="title"/>
          </p:nvPr>
        </p:nvSpPr>
        <p:spPr>
          <a:xfrm>
            <a:off x="311700" y="1007587"/>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50" name="Google Shape;50;gd0642d0631_0_155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51" name="Google Shape;51;gd0642d0631_0_1556"/>
          <p:cNvSpPr txBox="1">
            <a:spLocks noGrp="1"/>
          </p:cNvSpPr>
          <p:nvPr>
            <p:ph type="body" idx="1"/>
          </p:nvPr>
        </p:nvSpPr>
        <p:spPr>
          <a:xfrm>
            <a:off x="311700" y="1803575"/>
            <a:ext cx="3999900" cy="2765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52" name="Google Shape;52;gd0642d0631_0_1556"/>
          <p:cNvSpPr txBox="1">
            <a:spLocks noGrp="1"/>
          </p:cNvSpPr>
          <p:nvPr>
            <p:ph type="body" idx="2"/>
          </p:nvPr>
        </p:nvSpPr>
        <p:spPr>
          <a:xfrm>
            <a:off x="4832400" y="1803475"/>
            <a:ext cx="3999900" cy="2765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pic>
        <p:nvPicPr>
          <p:cNvPr id="53" name="Google Shape;53;gd0642d0631_0_1556"/>
          <p:cNvPicPr preferRelativeResize="0"/>
          <p:nvPr/>
        </p:nvPicPr>
        <p:blipFill rotWithShape="1">
          <a:blip r:embed="rId2">
            <a:alphaModFix/>
          </a:blip>
          <a:srcRect/>
          <a:stretch/>
        </p:blipFill>
        <p:spPr>
          <a:xfrm>
            <a:off x="7142679" y="2122885"/>
            <a:ext cx="2522119" cy="3307927"/>
          </a:xfrm>
          <a:prstGeom prst="rect">
            <a:avLst/>
          </a:prstGeom>
          <a:noFill/>
          <a:ln>
            <a:noFill/>
          </a:ln>
        </p:spPr>
      </p:pic>
      <p:pic>
        <p:nvPicPr>
          <p:cNvPr id="54" name="Google Shape;54;gd0642d0631_0_1556"/>
          <p:cNvPicPr preferRelativeResize="0"/>
          <p:nvPr/>
        </p:nvPicPr>
        <p:blipFill rotWithShape="1">
          <a:blip r:embed="rId3">
            <a:alphaModFix/>
          </a:blip>
          <a:srcRect/>
          <a:stretch/>
        </p:blipFill>
        <p:spPr>
          <a:xfrm>
            <a:off x="483792" y="-246816"/>
            <a:ext cx="1926320" cy="135975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p:cSld name="1_Title and two columns">
    <p:spTree>
      <p:nvGrpSpPr>
        <p:cNvPr id="1" name="Shape 55"/>
        <p:cNvGrpSpPr/>
        <p:nvPr/>
      </p:nvGrpSpPr>
      <p:grpSpPr>
        <a:xfrm>
          <a:off x="0" y="0"/>
          <a:ext cx="0" cy="0"/>
          <a:chOff x="0" y="0"/>
          <a:chExt cx="0" cy="0"/>
        </a:xfrm>
      </p:grpSpPr>
      <p:sp>
        <p:nvSpPr>
          <p:cNvPr id="56" name="Google Shape;56;gd0642d0631_0_1564"/>
          <p:cNvSpPr/>
          <p:nvPr/>
        </p:nvSpPr>
        <p:spPr>
          <a:xfrm>
            <a:off x="0" y="0"/>
            <a:ext cx="9144000" cy="51435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 name="Google Shape;57;gd0642d0631_0_156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58" name="Google Shape;58;gd0642d0631_0_156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59" name="Google Shape;59;gd0642d0631_0_156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60" name="Google Shape;60;gd0642d0631_0_156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61" name="Google Shape;61;gd0642d0631_0_1564"/>
          <p:cNvPicPr preferRelativeResize="0"/>
          <p:nvPr/>
        </p:nvPicPr>
        <p:blipFill rotWithShape="1">
          <a:blip r:embed="rId2">
            <a:alphaModFix/>
          </a:blip>
          <a:srcRect/>
          <a:stretch/>
        </p:blipFill>
        <p:spPr>
          <a:xfrm>
            <a:off x="7142679" y="2122885"/>
            <a:ext cx="2522119" cy="3307927"/>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p:cSld name="Final slide">
    <p:spTree>
      <p:nvGrpSpPr>
        <p:cNvPr id="1" name="Shape 62"/>
        <p:cNvGrpSpPr/>
        <p:nvPr/>
      </p:nvGrpSpPr>
      <p:grpSpPr>
        <a:xfrm>
          <a:off x="0" y="0"/>
          <a:ext cx="0" cy="0"/>
          <a:chOff x="0" y="0"/>
          <a:chExt cx="0" cy="0"/>
        </a:xfrm>
      </p:grpSpPr>
      <p:sp>
        <p:nvSpPr>
          <p:cNvPr id="63" name="Google Shape;63;gd0642d0631_0_1571"/>
          <p:cNvSpPr/>
          <p:nvPr/>
        </p:nvSpPr>
        <p:spPr>
          <a:xfrm>
            <a:off x="0" y="0"/>
            <a:ext cx="9144000" cy="51435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64" name="Google Shape;64;gd0642d0631_0_1571"/>
          <p:cNvPicPr preferRelativeResize="0"/>
          <p:nvPr/>
        </p:nvPicPr>
        <p:blipFill rotWithShape="1">
          <a:blip r:embed="rId2">
            <a:alphaModFix/>
          </a:blip>
          <a:srcRect/>
          <a:stretch/>
        </p:blipFill>
        <p:spPr>
          <a:xfrm>
            <a:off x="3845645" y="268711"/>
            <a:ext cx="1452698" cy="1025434"/>
          </a:xfrm>
          <a:prstGeom prst="rect">
            <a:avLst/>
          </a:prstGeom>
          <a:noFill/>
          <a:ln>
            <a:noFill/>
          </a:ln>
        </p:spPr>
      </p:pic>
      <p:sp>
        <p:nvSpPr>
          <p:cNvPr id="65" name="Google Shape;65;gd0642d0631_0_1571"/>
          <p:cNvSpPr txBox="1">
            <a:spLocks noGrp="1"/>
          </p:cNvSpPr>
          <p:nvPr>
            <p:ph type="title"/>
          </p:nvPr>
        </p:nvSpPr>
        <p:spPr>
          <a:xfrm>
            <a:off x="311694" y="1736860"/>
            <a:ext cx="8520600" cy="841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3600"/>
              <a:buNone/>
              <a:defRPr sz="3200"/>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endParaRPr/>
          </a:p>
        </p:txBody>
      </p:sp>
      <p:pic>
        <p:nvPicPr>
          <p:cNvPr id="66" name="Google Shape;66;gd0642d0631_0_1571"/>
          <p:cNvPicPr preferRelativeResize="0"/>
          <p:nvPr/>
        </p:nvPicPr>
        <p:blipFill rotWithShape="1">
          <a:blip r:embed="rId3">
            <a:alphaModFix/>
          </a:blip>
          <a:srcRect l="3247" t="25588" r="3712" b="28321"/>
          <a:stretch/>
        </p:blipFill>
        <p:spPr>
          <a:xfrm>
            <a:off x="-549132" y="1997838"/>
            <a:ext cx="10242250" cy="3588376"/>
          </a:xfrm>
          <a:prstGeom prst="rect">
            <a:avLst/>
          </a:prstGeom>
          <a:noFill/>
          <a:ln>
            <a:noFill/>
          </a:ln>
        </p:spPr>
      </p:pic>
      <p:sp>
        <p:nvSpPr>
          <p:cNvPr id="67" name="Google Shape;67;gd0642d0631_0_1571"/>
          <p:cNvSpPr txBox="1"/>
          <p:nvPr/>
        </p:nvSpPr>
        <p:spPr>
          <a:xfrm>
            <a:off x="3684684" y="4881890"/>
            <a:ext cx="1774500" cy="261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1100" b="0" i="0" u="none" strike="noStrike" cap="none">
                <a:solidFill>
                  <a:srgbClr val="575757"/>
                </a:solidFill>
                <a:latin typeface="Arial"/>
                <a:ea typeface="Arial"/>
                <a:cs typeface="Arial"/>
                <a:sym typeface="Arial"/>
              </a:rPr>
              <a:t>www.nu.edu.kz</a:t>
            </a:r>
            <a:endParaRPr sz="1100" b="0" i="0" u="none" strike="noStrike" cap="none">
              <a:solidFill>
                <a:srgbClr val="575757"/>
              </a:solidFill>
              <a:latin typeface="Arial"/>
              <a:ea typeface="Arial"/>
              <a:cs typeface="Arial"/>
              <a:sym typeface="Arial"/>
            </a:endParaRPr>
          </a:p>
        </p:txBody>
      </p:sp>
      <p:sp>
        <p:nvSpPr>
          <p:cNvPr id="68" name="Google Shape;68;gd0642d0631_0_157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1600"/>
              </a:spcBef>
              <a:spcAft>
                <a:spcPts val="0"/>
              </a:spcAft>
              <a:buClr>
                <a:schemeClr val="lt2"/>
              </a:buClr>
              <a:buSzPts val="1400"/>
              <a:buFont typeface="Arial"/>
              <a:buChar char="○"/>
              <a:defRPr sz="1050" b="0" i="0" u="none" strike="noStrike" cap="none">
                <a:solidFill>
                  <a:schemeClr val="lt2"/>
                </a:solidFill>
                <a:latin typeface="Arial"/>
                <a:ea typeface="Arial"/>
                <a:cs typeface="Arial"/>
                <a:sym typeface="Arial"/>
              </a:defRPr>
            </a:lvl2pPr>
            <a:lvl3pPr marL="1371600" marR="0" lvl="2" indent="-317500" algn="l" rtl="0">
              <a:lnSpc>
                <a:spcPct val="115000"/>
              </a:lnSpc>
              <a:spcBef>
                <a:spcPts val="1600"/>
              </a:spcBef>
              <a:spcAft>
                <a:spcPts val="0"/>
              </a:spcAft>
              <a:buClr>
                <a:schemeClr val="lt2"/>
              </a:buClr>
              <a:buSzPts val="1400"/>
              <a:buFont typeface="Arial"/>
              <a:buChar char="■"/>
              <a:defRPr sz="1050" b="0" i="0" u="none" strike="noStrike" cap="none">
                <a:solidFill>
                  <a:schemeClr val="lt2"/>
                </a:solidFill>
                <a:latin typeface="Arial"/>
                <a:ea typeface="Arial"/>
                <a:cs typeface="Arial"/>
                <a:sym typeface="Arial"/>
              </a:defRPr>
            </a:lvl3pPr>
            <a:lvl4pPr marL="1828800" marR="0" lvl="3" indent="-317500" algn="l" rtl="0">
              <a:lnSpc>
                <a:spcPct val="115000"/>
              </a:lnSpc>
              <a:spcBef>
                <a:spcPts val="1600"/>
              </a:spcBef>
              <a:spcAft>
                <a:spcPts val="0"/>
              </a:spcAft>
              <a:buClr>
                <a:schemeClr val="lt2"/>
              </a:buClr>
              <a:buSzPts val="1400"/>
              <a:buFont typeface="Arial"/>
              <a:buChar char="●"/>
              <a:defRPr sz="1050" b="0" i="0" u="none" strike="noStrike" cap="none">
                <a:solidFill>
                  <a:schemeClr val="lt2"/>
                </a:solidFill>
                <a:latin typeface="Arial"/>
                <a:ea typeface="Arial"/>
                <a:cs typeface="Arial"/>
                <a:sym typeface="Arial"/>
              </a:defRPr>
            </a:lvl4pPr>
            <a:lvl5pPr marL="2286000" marR="0" lvl="4" indent="-317500" algn="l" rtl="0">
              <a:lnSpc>
                <a:spcPct val="115000"/>
              </a:lnSpc>
              <a:spcBef>
                <a:spcPts val="1600"/>
              </a:spcBef>
              <a:spcAft>
                <a:spcPts val="0"/>
              </a:spcAft>
              <a:buClr>
                <a:schemeClr val="lt2"/>
              </a:buClr>
              <a:buSzPts val="1400"/>
              <a:buFont typeface="Arial"/>
              <a:buChar char="○"/>
              <a:defRPr sz="1050" b="0" i="0" u="none" strike="noStrike" cap="none">
                <a:solidFill>
                  <a:schemeClr val="lt2"/>
                </a:solidFill>
                <a:latin typeface="Arial"/>
                <a:ea typeface="Arial"/>
                <a:cs typeface="Arial"/>
                <a:sym typeface="Arial"/>
              </a:defRPr>
            </a:lvl5pPr>
            <a:lvl6pPr marL="2743200" marR="0" lvl="5" indent="-317500" algn="l" rtl="0">
              <a:lnSpc>
                <a:spcPct val="115000"/>
              </a:lnSpc>
              <a:spcBef>
                <a:spcPts val="1600"/>
              </a:spcBef>
              <a:spcAft>
                <a:spcPts val="0"/>
              </a:spcAft>
              <a:buClr>
                <a:schemeClr val="lt2"/>
              </a:buClr>
              <a:buSzPts val="1400"/>
              <a:buFont typeface="Arial"/>
              <a:buChar char="■"/>
              <a:defRPr sz="1050" b="0" i="0" u="none" strike="noStrike" cap="none">
                <a:solidFill>
                  <a:schemeClr val="lt2"/>
                </a:solidFill>
                <a:latin typeface="Arial"/>
                <a:ea typeface="Arial"/>
                <a:cs typeface="Arial"/>
                <a:sym typeface="Arial"/>
              </a:defRPr>
            </a:lvl6pPr>
            <a:lvl7pPr marL="3200400" marR="0" lvl="6" indent="-317500" algn="l" rtl="0">
              <a:lnSpc>
                <a:spcPct val="115000"/>
              </a:lnSpc>
              <a:spcBef>
                <a:spcPts val="1600"/>
              </a:spcBef>
              <a:spcAft>
                <a:spcPts val="0"/>
              </a:spcAft>
              <a:buClr>
                <a:schemeClr val="lt2"/>
              </a:buClr>
              <a:buSzPts val="1400"/>
              <a:buFont typeface="Arial"/>
              <a:buChar char="●"/>
              <a:defRPr sz="1050" b="0" i="0" u="none" strike="noStrike" cap="none">
                <a:solidFill>
                  <a:schemeClr val="lt2"/>
                </a:solidFill>
                <a:latin typeface="Arial"/>
                <a:ea typeface="Arial"/>
                <a:cs typeface="Arial"/>
                <a:sym typeface="Arial"/>
              </a:defRPr>
            </a:lvl7pPr>
            <a:lvl8pPr marL="3657600" marR="0" lvl="7" indent="-317500" algn="l" rtl="0">
              <a:lnSpc>
                <a:spcPct val="115000"/>
              </a:lnSpc>
              <a:spcBef>
                <a:spcPts val="1600"/>
              </a:spcBef>
              <a:spcAft>
                <a:spcPts val="0"/>
              </a:spcAft>
              <a:buClr>
                <a:schemeClr val="lt2"/>
              </a:buClr>
              <a:buSzPts val="1400"/>
              <a:buFont typeface="Arial"/>
              <a:buChar char="○"/>
              <a:defRPr sz="1050" b="0" i="0" u="none" strike="noStrike" cap="none">
                <a:solidFill>
                  <a:schemeClr val="lt2"/>
                </a:solidFill>
                <a:latin typeface="Arial"/>
                <a:ea typeface="Arial"/>
                <a:cs typeface="Arial"/>
                <a:sym typeface="Arial"/>
              </a:defRPr>
            </a:lvl8pPr>
            <a:lvl9pPr marL="4114800" marR="0" lvl="8" indent="-317500" algn="l" rtl="0">
              <a:lnSpc>
                <a:spcPct val="115000"/>
              </a:lnSpc>
              <a:spcBef>
                <a:spcPts val="1600"/>
              </a:spcBef>
              <a:spcAft>
                <a:spcPts val="1600"/>
              </a:spcAft>
              <a:buClr>
                <a:schemeClr val="lt2"/>
              </a:buClr>
              <a:buSzPts val="1400"/>
              <a:buFont typeface="Arial"/>
              <a:buChar char="■"/>
              <a:defRPr sz="1050" b="0" i="0" u="none" strike="noStrike" cap="none">
                <a:solidFill>
                  <a:schemeClr val="lt2"/>
                </a:solidFill>
                <a:latin typeface="Arial"/>
                <a:ea typeface="Arial"/>
                <a:cs typeface="Arial"/>
                <a:sym typeface="Arial"/>
              </a:defRPr>
            </a:lvl9pPr>
          </a:lstStyle>
          <a:p>
            <a:endParaRPr/>
          </a:p>
        </p:txBody>
      </p:sp>
      <p:sp>
        <p:nvSpPr>
          <p:cNvPr id="8" name="Google Shape;8;p6"/>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750"/>
              <a:buFont typeface="Arial"/>
              <a:buNone/>
              <a:defRPr sz="75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50"/>
              <a:buFont typeface="Arial"/>
              <a:buNone/>
              <a:defRPr sz="75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50"/>
              <a:buFont typeface="Arial"/>
              <a:buNone/>
              <a:defRPr sz="75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50"/>
              <a:buFont typeface="Arial"/>
              <a:buNone/>
              <a:defRPr sz="75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50"/>
              <a:buFont typeface="Arial"/>
              <a:buNone/>
              <a:defRPr sz="75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50"/>
              <a:buFont typeface="Arial"/>
              <a:buNone/>
              <a:defRPr sz="75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50"/>
              <a:buFont typeface="Arial"/>
              <a:buNone/>
              <a:defRPr sz="75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50"/>
              <a:buFont typeface="Arial"/>
              <a:buNone/>
              <a:defRPr sz="75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50"/>
              <a:buFont typeface="Arial"/>
              <a:buNone/>
              <a:defRPr sz="75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37"/>
        <p:cNvGrpSpPr/>
        <p:nvPr/>
      </p:nvGrpSpPr>
      <p:grpSpPr>
        <a:xfrm>
          <a:off x="0" y="0"/>
          <a:ext cx="0" cy="0"/>
          <a:chOff x="0" y="0"/>
          <a:chExt cx="0" cy="0"/>
        </a:xfrm>
      </p:grpSpPr>
      <p:sp>
        <p:nvSpPr>
          <p:cNvPr id="38" name="Google Shape;38;gd0642d0631_0_154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39" name="Google Shape;39;gd0642d0631_0_154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1600"/>
              </a:spcBef>
              <a:spcAft>
                <a:spcPts val="160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endParaRPr/>
          </a:p>
        </p:txBody>
      </p:sp>
      <p:sp>
        <p:nvSpPr>
          <p:cNvPr id="40" name="Google Shape;40;gd0642d0631_0_15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hyperlink" Target="Anim_Vorticity_Urans.avi"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4.jp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hyperlink" Target="Anim_Vorticity.avi"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3.jpg"/></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2"/>
        <p:cNvGrpSpPr/>
        <p:nvPr/>
      </p:nvGrpSpPr>
      <p:grpSpPr>
        <a:xfrm>
          <a:off x="0" y="0"/>
          <a:ext cx="0" cy="0"/>
          <a:chOff x="0" y="0"/>
          <a:chExt cx="0" cy="0"/>
        </a:xfrm>
      </p:grpSpPr>
      <p:sp>
        <p:nvSpPr>
          <p:cNvPr id="73" name="Google Shape;73;gd0642d0631_0_39"/>
          <p:cNvSpPr txBox="1">
            <a:spLocks noGrp="1"/>
          </p:cNvSpPr>
          <p:nvPr>
            <p:ph type="title"/>
          </p:nvPr>
        </p:nvSpPr>
        <p:spPr>
          <a:xfrm>
            <a:off x="99875" y="1561125"/>
            <a:ext cx="9008400" cy="3543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200"/>
              </a:spcBef>
              <a:spcAft>
                <a:spcPts val="0"/>
              </a:spcAft>
              <a:buNone/>
            </a:pPr>
            <a:r>
              <a:rPr lang="en-GB" sz="2400" b="1">
                <a:solidFill>
                  <a:srgbClr val="000000"/>
                </a:solidFill>
                <a:latin typeface="Lato"/>
                <a:ea typeface="Lato"/>
                <a:cs typeface="Lato"/>
                <a:sym typeface="Lato"/>
              </a:rPr>
              <a:t>A</a:t>
            </a:r>
            <a:r>
              <a:rPr lang="en-GB" sz="2400" b="1">
                <a:solidFill>
                  <a:srgbClr val="000000"/>
                </a:solidFill>
              </a:rPr>
              <a:t>dvanced aerodynamic simulation of the Kelvin-Helmholtz instability over the Ahmed body using OpenFoam</a:t>
            </a:r>
            <a:endParaRPr sz="2400" b="1">
              <a:solidFill>
                <a:srgbClr val="000000"/>
              </a:solidFill>
            </a:endParaRPr>
          </a:p>
          <a:p>
            <a:pPr marL="0" lvl="0" indent="0" algn="ctr" rtl="0">
              <a:lnSpc>
                <a:spcPct val="115000"/>
              </a:lnSpc>
              <a:spcBef>
                <a:spcPts val="1200"/>
              </a:spcBef>
              <a:spcAft>
                <a:spcPts val="0"/>
              </a:spcAft>
              <a:buNone/>
            </a:pPr>
            <a:endParaRPr sz="2400" b="1">
              <a:solidFill>
                <a:srgbClr val="000000"/>
              </a:solidFill>
              <a:latin typeface="Times New Roman"/>
              <a:ea typeface="Times New Roman"/>
              <a:cs typeface="Times New Roman"/>
              <a:sym typeface="Times New Roman"/>
            </a:endParaRPr>
          </a:p>
          <a:p>
            <a:pPr marL="0" lvl="0" indent="0" algn="ctr" rtl="0">
              <a:lnSpc>
                <a:spcPct val="115000"/>
              </a:lnSpc>
              <a:spcBef>
                <a:spcPts val="1200"/>
              </a:spcBef>
              <a:spcAft>
                <a:spcPts val="0"/>
              </a:spcAft>
              <a:buNone/>
            </a:pPr>
            <a:endParaRPr sz="2400" b="1">
              <a:solidFill>
                <a:srgbClr val="000000"/>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GB" sz="1800">
                <a:solidFill>
                  <a:srgbClr val="000000"/>
                </a:solidFill>
              </a:rPr>
              <a:t>Group Members:	</a:t>
            </a:r>
            <a:endParaRPr sz="1800">
              <a:solidFill>
                <a:srgbClr val="000000"/>
              </a:solidFill>
            </a:endParaRPr>
          </a:p>
          <a:p>
            <a:pPr marL="457200" lvl="0" indent="0" algn="l" rtl="0">
              <a:lnSpc>
                <a:spcPct val="115000"/>
              </a:lnSpc>
              <a:spcBef>
                <a:spcPts val="1200"/>
              </a:spcBef>
              <a:spcAft>
                <a:spcPts val="0"/>
              </a:spcAft>
              <a:buNone/>
            </a:pPr>
            <a:r>
              <a:rPr lang="en-GB" sz="1800">
                <a:solidFill>
                  <a:srgbClr val="000000"/>
                </a:solidFill>
              </a:rPr>
              <a:t>Azamat Kabidollayev				Supervisor: Prof. Michael Yong Zhao        Saule Maulenkul                                                                                             Kaiyrbek Yerzhanov </a:t>
            </a:r>
            <a:r>
              <a:rPr lang="en-GB" sz="1800">
                <a:solidFill>
                  <a:srgbClr val="000000"/>
                </a:solidFill>
                <a:latin typeface="Raleway"/>
                <a:ea typeface="Raleway"/>
                <a:cs typeface="Raleway"/>
                <a:sym typeface="Raleway"/>
              </a:rPr>
              <a:t> </a:t>
            </a:r>
            <a:r>
              <a:rPr lang="en-GB" sz="1800" b="1">
                <a:solidFill>
                  <a:srgbClr val="000000"/>
                </a:solidFill>
                <a:latin typeface="Raleway"/>
                <a:ea typeface="Raleway"/>
                <a:cs typeface="Raleway"/>
                <a:sym typeface="Raleway"/>
              </a:rPr>
              <a:t>  </a:t>
            </a:r>
            <a:endParaRPr sz="1800" b="1">
              <a:solidFill>
                <a:srgbClr val="000000"/>
              </a:solidFill>
              <a:latin typeface="Raleway"/>
              <a:ea typeface="Raleway"/>
              <a:cs typeface="Raleway"/>
              <a:sym typeface="Raleway"/>
            </a:endParaRPr>
          </a:p>
          <a:p>
            <a:pPr marL="0" lvl="0" indent="0" algn="l" rtl="0">
              <a:lnSpc>
                <a:spcPct val="115000"/>
              </a:lnSpc>
              <a:spcBef>
                <a:spcPts val="1200"/>
              </a:spcBef>
              <a:spcAft>
                <a:spcPts val="1200"/>
              </a:spcAft>
              <a:buNone/>
            </a:pPr>
            <a:r>
              <a:rPr lang="en-GB" sz="1800" b="1">
                <a:solidFill>
                  <a:srgbClr val="000000"/>
                </a:solidFill>
                <a:latin typeface="Raleway"/>
                <a:ea typeface="Raleway"/>
                <a:cs typeface="Raleway"/>
                <a:sym typeface="Raleway"/>
              </a:rPr>
              <a:t>					</a:t>
            </a:r>
            <a:endParaRPr/>
          </a:p>
        </p:txBody>
      </p:sp>
      <p:sp>
        <p:nvSpPr>
          <p:cNvPr id="74" name="Google Shape;74;gd0642d0631_0_39"/>
          <p:cNvSpPr txBox="1"/>
          <p:nvPr/>
        </p:nvSpPr>
        <p:spPr>
          <a:xfrm>
            <a:off x="1329050" y="2752975"/>
            <a:ext cx="65589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Mechanical and Aerospace Engineering</a:t>
            </a:r>
            <a:endParaRPr/>
          </a:p>
          <a:p>
            <a:pPr marL="0" lvl="0" indent="0" algn="ctr" rtl="0">
              <a:spcBef>
                <a:spcPts val="0"/>
              </a:spcBef>
              <a:spcAft>
                <a:spcPts val="0"/>
              </a:spcAft>
              <a:buNone/>
            </a:pPr>
            <a:r>
              <a:rPr lang="en-GB"/>
              <a:t>Capstone Project Final Presentation</a:t>
            </a:r>
            <a:endParaRPr/>
          </a:p>
          <a:p>
            <a:pPr marL="0" lvl="0" indent="0" algn="ctr" rtl="0">
              <a:spcBef>
                <a:spcPts val="0"/>
              </a:spcBef>
              <a:spcAft>
                <a:spcPts val="0"/>
              </a:spcAft>
              <a:buNone/>
            </a:pPr>
            <a:endParaRPr/>
          </a:p>
        </p:txBody>
      </p:sp>
      <p:sp>
        <p:nvSpPr>
          <p:cNvPr id="75" name="Google Shape;75;gd0642d0631_0_39"/>
          <p:cNvSpPr txBox="1"/>
          <p:nvPr/>
        </p:nvSpPr>
        <p:spPr>
          <a:xfrm>
            <a:off x="3607500" y="4762000"/>
            <a:ext cx="1929000" cy="3693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1200"/>
              </a:spcBef>
              <a:spcAft>
                <a:spcPts val="1200"/>
              </a:spcAft>
              <a:buNone/>
            </a:pPr>
            <a:r>
              <a:rPr lang="en-GB" sz="1200" b="1"/>
              <a:t>April 2021</a:t>
            </a:r>
            <a:endParaRPr sz="800"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gd5496d5a36_0_61"/>
          <p:cNvSpPr txBox="1">
            <a:spLocks noGrp="1"/>
          </p:cNvSpPr>
          <p:nvPr>
            <p:ph type="title"/>
          </p:nvPr>
        </p:nvSpPr>
        <p:spPr>
          <a:xfrm>
            <a:off x="311700" y="100758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gd5496d5a36_0_61"/>
          <p:cNvSpPr txBox="1"/>
          <p:nvPr/>
        </p:nvSpPr>
        <p:spPr>
          <a:xfrm>
            <a:off x="435700" y="51200"/>
            <a:ext cx="4378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800"/>
              <a:t>Literature Review: RANS</a:t>
            </a:r>
            <a:endParaRPr/>
          </a:p>
        </p:txBody>
      </p:sp>
      <p:pic>
        <p:nvPicPr>
          <p:cNvPr id="175" name="Google Shape;175;gd5496d5a36_0_61"/>
          <p:cNvPicPr preferRelativeResize="0"/>
          <p:nvPr/>
        </p:nvPicPr>
        <p:blipFill>
          <a:blip r:embed="rId3">
            <a:alphaModFix/>
          </a:blip>
          <a:stretch>
            <a:fillRect/>
          </a:stretch>
        </p:blipFill>
        <p:spPr>
          <a:xfrm>
            <a:off x="250098" y="926698"/>
            <a:ext cx="4514999" cy="1159575"/>
          </a:xfrm>
          <a:prstGeom prst="rect">
            <a:avLst/>
          </a:prstGeom>
          <a:noFill/>
          <a:ln>
            <a:noFill/>
          </a:ln>
        </p:spPr>
      </p:pic>
      <p:sp>
        <p:nvSpPr>
          <p:cNvPr id="176" name="Google Shape;176;gd5496d5a36_0_61"/>
          <p:cNvSpPr txBox="1"/>
          <p:nvPr/>
        </p:nvSpPr>
        <p:spPr>
          <a:xfrm>
            <a:off x="164900" y="2111900"/>
            <a:ext cx="4685400" cy="6465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1200"/>
              </a:spcBef>
              <a:spcAft>
                <a:spcPts val="1200"/>
              </a:spcAft>
              <a:buNone/>
            </a:pPr>
            <a:r>
              <a:rPr lang="en-GB" sz="1200" i="1"/>
              <a:t>Results obtained by RANS approach and experimental data values (Igali et al., 2019)</a:t>
            </a:r>
            <a:endParaRPr/>
          </a:p>
        </p:txBody>
      </p:sp>
      <p:sp>
        <p:nvSpPr>
          <p:cNvPr id="177" name="Google Shape;177;gd5496d5a36_0_61"/>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750"/>
              <a:buFont typeface="Arial"/>
              <a:buNone/>
            </a:pPr>
            <a:fld id="{00000000-1234-1234-1234-123412341234}" type="slidenum">
              <a:rPr lang="en-GB"/>
              <a:t>10</a:t>
            </a:fld>
            <a:endParaRPr/>
          </a:p>
        </p:txBody>
      </p:sp>
      <p:sp>
        <p:nvSpPr>
          <p:cNvPr id="178" name="Google Shape;178;gd5496d5a36_0_61"/>
          <p:cNvSpPr txBox="1"/>
          <p:nvPr/>
        </p:nvSpPr>
        <p:spPr>
          <a:xfrm>
            <a:off x="435688" y="4520750"/>
            <a:ext cx="3544500" cy="3693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1200"/>
              </a:spcBef>
              <a:spcAft>
                <a:spcPts val="1200"/>
              </a:spcAft>
              <a:buNone/>
            </a:pPr>
            <a:r>
              <a:rPr lang="en-GB" sz="1200" i="1"/>
              <a:t>Drag coefficient results (Ashton et al., 2016)</a:t>
            </a:r>
            <a:endParaRPr sz="1200" i="1"/>
          </a:p>
        </p:txBody>
      </p:sp>
      <p:pic>
        <p:nvPicPr>
          <p:cNvPr id="179" name="Google Shape;179;gd5496d5a36_0_61"/>
          <p:cNvPicPr preferRelativeResize="0"/>
          <p:nvPr/>
        </p:nvPicPr>
        <p:blipFill>
          <a:blip r:embed="rId4">
            <a:alphaModFix/>
          </a:blip>
          <a:stretch>
            <a:fillRect/>
          </a:stretch>
        </p:blipFill>
        <p:spPr>
          <a:xfrm>
            <a:off x="5166950" y="822274"/>
            <a:ext cx="3889050" cy="3000149"/>
          </a:xfrm>
          <a:prstGeom prst="rect">
            <a:avLst/>
          </a:prstGeom>
          <a:noFill/>
          <a:ln>
            <a:noFill/>
          </a:ln>
        </p:spPr>
      </p:pic>
      <p:sp>
        <p:nvSpPr>
          <p:cNvPr id="180" name="Google Shape;180;gd5496d5a36_0_61"/>
          <p:cNvSpPr txBox="1"/>
          <p:nvPr/>
        </p:nvSpPr>
        <p:spPr>
          <a:xfrm>
            <a:off x="5355675" y="4116350"/>
            <a:ext cx="344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81" name="Google Shape;181;gd5496d5a36_0_61"/>
          <p:cNvSpPr txBox="1"/>
          <p:nvPr/>
        </p:nvSpPr>
        <p:spPr>
          <a:xfrm>
            <a:off x="5064250" y="780650"/>
            <a:ext cx="291300" cy="2751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82" name="Google Shape;182;gd5496d5a36_0_61"/>
          <p:cNvSpPr txBox="1"/>
          <p:nvPr/>
        </p:nvSpPr>
        <p:spPr>
          <a:xfrm>
            <a:off x="5780750" y="3813000"/>
            <a:ext cx="3109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83" name="Google Shape;183;gd5496d5a36_0_61"/>
          <p:cNvSpPr txBox="1"/>
          <p:nvPr/>
        </p:nvSpPr>
        <p:spPr>
          <a:xfrm>
            <a:off x="5761575" y="3851400"/>
            <a:ext cx="3070800" cy="330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84" name="Google Shape;184;gd5496d5a36_0_61"/>
          <p:cNvSpPr txBox="1"/>
          <p:nvPr/>
        </p:nvSpPr>
        <p:spPr>
          <a:xfrm>
            <a:off x="5126200" y="3813000"/>
            <a:ext cx="4515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i="1"/>
              <a:t>Velocity profile over Ahmed Body (Ashton et al.,2016)</a:t>
            </a:r>
            <a:endParaRPr sz="1200" i="1"/>
          </a:p>
        </p:txBody>
      </p:sp>
      <p:graphicFrame>
        <p:nvGraphicFramePr>
          <p:cNvPr id="185" name="Google Shape;185;gd5496d5a36_0_61"/>
          <p:cNvGraphicFramePr/>
          <p:nvPr/>
        </p:nvGraphicFramePr>
        <p:xfrm>
          <a:off x="282100" y="2686325"/>
          <a:ext cx="3989700" cy="1384815"/>
        </p:xfrm>
        <a:graphic>
          <a:graphicData uri="http://schemas.openxmlformats.org/drawingml/2006/table">
            <a:tbl>
              <a:tblPr>
                <a:noFill/>
                <a:tableStyleId>{E07B88A8-9162-4BFE-8A02-8C248993467C}</a:tableStyleId>
              </a:tblPr>
              <a:tblGrid>
                <a:gridCol w="1703375"/>
                <a:gridCol w="2286325"/>
              </a:tblGrid>
              <a:tr h="453550">
                <a:tc>
                  <a:txBody>
                    <a:bodyPr/>
                    <a:lstStyle/>
                    <a:p>
                      <a:pPr marL="0" lvl="0" indent="0" algn="ctr" rtl="0">
                        <a:lnSpc>
                          <a:spcPct val="150000"/>
                        </a:lnSpc>
                        <a:spcBef>
                          <a:spcPts val="1200"/>
                        </a:spcBef>
                        <a:spcAft>
                          <a:spcPts val="0"/>
                        </a:spcAft>
                        <a:buNone/>
                      </a:pPr>
                      <a:r>
                        <a:rPr lang="en-GB" sz="1200">
                          <a:latin typeface="Times New Roman"/>
                          <a:ea typeface="Times New Roman"/>
                          <a:cs typeface="Times New Roman"/>
                          <a:sym typeface="Times New Roman"/>
                        </a:rPr>
                        <a:t>Turbulence model</a:t>
                      </a:r>
                      <a:endParaRPr sz="1200">
                        <a:latin typeface="Times New Roman"/>
                        <a:ea typeface="Times New Roman"/>
                        <a:cs typeface="Times New Roman"/>
                        <a:sym typeface="Times New Roman"/>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solidFill>
                      <a:srgbClr val="D9D9D9"/>
                    </a:solidFill>
                  </a:tcPr>
                </a:tc>
                <a:tc>
                  <a:txBody>
                    <a:bodyPr/>
                    <a:lstStyle/>
                    <a:p>
                      <a:pPr marL="0" lvl="0" indent="0" algn="ctr" rtl="0">
                        <a:lnSpc>
                          <a:spcPct val="150000"/>
                        </a:lnSpc>
                        <a:spcBef>
                          <a:spcPts val="1200"/>
                        </a:spcBef>
                        <a:spcAft>
                          <a:spcPts val="0"/>
                        </a:spcAft>
                        <a:buNone/>
                      </a:pPr>
                      <a:r>
                        <a:rPr lang="en-GB" sz="1200">
                          <a:latin typeface="Times New Roman"/>
                          <a:ea typeface="Times New Roman"/>
                          <a:cs typeface="Times New Roman"/>
                          <a:sym typeface="Times New Roman"/>
                        </a:rPr>
                        <a:t>Drag Coefficient (Cd)</a:t>
                      </a:r>
                      <a:endParaRPr sz="1200">
                        <a:latin typeface="Times New Roman"/>
                        <a:ea typeface="Times New Roman"/>
                        <a:cs typeface="Times New Roman"/>
                        <a:sym typeface="Times New Roman"/>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solidFill>
                      <a:srgbClr val="D9D9D9"/>
                    </a:solidFill>
                  </a:tcPr>
                </a:tc>
              </a:tr>
              <a:tr h="470475">
                <a:tc>
                  <a:txBody>
                    <a:bodyPr/>
                    <a:lstStyle/>
                    <a:p>
                      <a:pPr marL="0" lvl="0" indent="0" algn="ctr" rtl="0">
                        <a:lnSpc>
                          <a:spcPct val="150000"/>
                        </a:lnSpc>
                        <a:spcBef>
                          <a:spcPts val="1200"/>
                        </a:spcBef>
                        <a:spcAft>
                          <a:spcPts val="0"/>
                        </a:spcAft>
                        <a:buNone/>
                      </a:pPr>
                      <a:r>
                        <a:rPr lang="en-GB" sz="1200">
                          <a:latin typeface="Times New Roman"/>
                          <a:ea typeface="Times New Roman"/>
                          <a:cs typeface="Times New Roman"/>
                          <a:sym typeface="Times New Roman"/>
                        </a:rPr>
                        <a:t>k-</a:t>
                      </a:r>
                      <a:r>
                        <a:rPr lang="en-GB" sz="1200">
                          <a:latin typeface="Lato"/>
                          <a:ea typeface="Lato"/>
                          <a:cs typeface="Lato"/>
                          <a:sym typeface="Lato"/>
                        </a:rPr>
                        <a:t>ω </a:t>
                      </a:r>
                      <a:r>
                        <a:rPr lang="en-GB" sz="1200">
                          <a:latin typeface="Times New Roman"/>
                          <a:ea typeface="Times New Roman"/>
                          <a:cs typeface="Times New Roman"/>
                          <a:sym typeface="Times New Roman"/>
                        </a:rPr>
                        <a:t>SST</a:t>
                      </a:r>
                      <a:endParaRPr sz="1200">
                        <a:latin typeface="Times New Roman"/>
                        <a:ea typeface="Times New Roman"/>
                        <a:cs typeface="Times New Roman"/>
                        <a:sym typeface="Times New Roman"/>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50000"/>
                        </a:lnSpc>
                        <a:spcBef>
                          <a:spcPts val="1200"/>
                        </a:spcBef>
                        <a:spcAft>
                          <a:spcPts val="0"/>
                        </a:spcAft>
                        <a:buNone/>
                      </a:pPr>
                      <a:r>
                        <a:rPr lang="en-GB" sz="1200">
                          <a:latin typeface="Times New Roman"/>
                          <a:ea typeface="Times New Roman"/>
                          <a:cs typeface="Times New Roman"/>
                          <a:sym typeface="Times New Roman"/>
                        </a:rPr>
                        <a:t>0.275</a:t>
                      </a:r>
                      <a:endParaRPr sz="1200">
                        <a:latin typeface="Times New Roman"/>
                        <a:ea typeface="Times New Roman"/>
                        <a:cs typeface="Times New Roman"/>
                        <a:sym typeface="Times New Roman"/>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r>
              <a:tr h="273075">
                <a:tc>
                  <a:txBody>
                    <a:bodyPr/>
                    <a:lstStyle/>
                    <a:p>
                      <a:pPr marL="0" lvl="0" indent="0" algn="ctr" rtl="0">
                        <a:lnSpc>
                          <a:spcPct val="150000"/>
                        </a:lnSpc>
                        <a:spcBef>
                          <a:spcPts val="1200"/>
                        </a:spcBef>
                        <a:spcAft>
                          <a:spcPts val="0"/>
                        </a:spcAft>
                        <a:buNone/>
                      </a:pPr>
                      <a:r>
                        <a:rPr lang="en-GB" sz="1200">
                          <a:latin typeface="Times New Roman"/>
                          <a:ea typeface="Times New Roman"/>
                          <a:cs typeface="Times New Roman"/>
                          <a:sym typeface="Times New Roman"/>
                        </a:rPr>
                        <a:t>Experimental</a:t>
                      </a:r>
                      <a:endParaRPr sz="1200">
                        <a:latin typeface="Times New Roman"/>
                        <a:ea typeface="Times New Roman"/>
                        <a:cs typeface="Times New Roman"/>
                        <a:sym typeface="Times New Roman"/>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50000"/>
                        </a:lnSpc>
                        <a:spcBef>
                          <a:spcPts val="1200"/>
                        </a:spcBef>
                        <a:spcAft>
                          <a:spcPts val="0"/>
                        </a:spcAft>
                        <a:buNone/>
                      </a:pPr>
                      <a:r>
                        <a:rPr lang="en-GB" sz="1200">
                          <a:latin typeface="Times New Roman"/>
                          <a:ea typeface="Times New Roman"/>
                          <a:cs typeface="Times New Roman"/>
                          <a:sym typeface="Times New Roman"/>
                        </a:rPr>
                        <a:t>0.294</a:t>
                      </a:r>
                      <a:endParaRPr sz="1200">
                        <a:latin typeface="Times New Roman"/>
                        <a:ea typeface="Times New Roman"/>
                        <a:cs typeface="Times New Roman"/>
                        <a:sym typeface="Times New Roman"/>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r>
            </a:tbl>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gd56912e0ee_2_34"/>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750"/>
              <a:buFont typeface="Arial"/>
              <a:buNone/>
            </a:pPr>
            <a:fld id="{00000000-1234-1234-1234-123412341234}" type="slidenum">
              <a:rPr lang="en-GB"/>
              <a:t>11</a:t>
            </a:fld>
            <a:endParaRPr/>
          </a:p>
        </p:txBody>
      </p:sp>
      <p:pic>
        <p:nvPicPr>
          <p:cNvPr id="191" name="Google Shape;191;gd56912e0ee_2_34"/>
          <p:cNvPicPr preferRelativeResize="0"/>
          <p:nvPr/>
        </p:nvPicPr>
        <p:blipFill>
          <a:blip r:embed="rId3">
            <a:alphaModFix/>
          </a:blip>
          <a:stretch>
            <a:fillRect/>
          </a:stretch>
        </p:blipFill>
        <p:spPr>
          <a:xfrm>
            <a:off x="642945" y="2438525"/>
            <a:ext cx="3746106" cy="2458074"/>
          </a:xfrm>
          <a:prstGeom prst="rect">
            <a:avLst/>
          </a:prstGeom>
          <a:noFill/>
          <a:ln>
            <a:noFill/>
          </a:ln>
        </p:spPr>
      </p:pic>
      <p:pic>
        <p:nvPicPr>
          <p:cNvPr id="192" name="Google Shape;192;gd56912e0ee_2_34"/>
          <p:cNvPicPr preferRelativeResize="0"/>
          <p:nvPr/>
        </p:nvPicPr>
        <p:blipFill>
          <a:blip r:embed="rId4">
            <a:alphaModFix/>
          </a:blip>
          <a:stretch>
            <a:fillRect/>
          </a:stretch>
        </p:blipFill>
        <p:spPr>
          <a:xfrm>
            <a:off x="4910700" y="2438525"/>
            <a:ext cx="3589074" cy="2458074"/>
          </a:xfrm>
          <a:prstGeom prst="rect">
            <a:avLst/>
          </a:prstGeom>
          <a:noFill/>
          <a:ln>
            <a:noFill/>
          </a:ln>
        </p:spPr>
      </p:pic>
      <p:graphicFrame>
        <p:nvGraphicFramePr>
          <p:cNvPr id="193" name="Google Shape;193;gd56912e0ee_2_34"/>
          <p:cNvGraphicFramePr/>
          <p:nvPr/>
        </p:nvGraphicFramePr>
        <p:xfrm>
          <a:off x="3074650" y="565725"/>
          <a:ext cx="3650650" cy="1758900"/>
        </p:xfrm>
        <a:graphic>
          <a:graphicData uri="http://schemas.openxmlformats.org/drawingml/2006/table">
            <a:tbl>
              <a:tblPr>
                <a:noFill/>
                <a:tableStyleId>{E07B88A8-9162-4BFE-8A02-8C248993467C}</a:tableStyleId>
              </a:tblPr>
              <a:tblGrid>
                <a:gridCol w="1558625"/>
                <a:gridCol w="2092025"/>
              </a:tblGrid>
              <a:tr h="586300">
                <a:tc>
                  <a:txBody>
                    <a:bodyPr/>
                    <a:lstStyle/>
                    <a:p>
                      <a:pPr marL="0" lvl="0" indent="0" algn="ctr" rtl="0">
                        <a:lnSpc>
                          <a:spcPct val="150000"/>
                        </a:lnSpc>
                        <a:spcBef>
                          <a:spcPts val="1200"/>
                        </a:spcBef>
                        <a:spcAft>
                          <a:spcPts val="0"/>
                        </a:spcAft>
                        <a:buNone/>
                      </a:pPr>
                      <a:r>
                        <a:rPr lang="en-GB" sz="1200">
                          <a:latin typeface="Times New Roman"/>
                          <a:ea typeface="Times New Roman"/>
                          <a:cs typeface="Times New Roman"/>
                          <a:sym typeface="Times New Roman"/>
                        </a:rPr>
                        <a:t>Turbulence model</a:t>
                      </a:r>
                      <a:endParaRPr sz="1200">
                        <a:latin typeface="Times New Roman"/>
                        <a:ea typeface="Times New Roman"/>
                        <a:cs typeface="Times New Roman"/>
                        <a:sym typeface="Times New Roman"/>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solidFill>
                      <a:srgbClr val="D9D9D9"/>
                    </a:solidFill>
                  </a:tcPr>
                </a:tc>
                <a:tc>
                  <a:txBody>
                    <a:bodyPr/>
                    <a:lstStyle/>
                    <a:p>
                      <a:pPr marL="0" lvl="0" indent="0" algn="ctr" rtl="0">
                        <a:lnSpc>
                          <a:spcPct val="150000"/>
                        </a:lnSpc>
                        <a:spcBef>
                          <a:spcPts val="1200"/>
                        </a:spcBef>
                        <a:spcAft>
                          <a:spcPts val="0"/>
                        </a:spcAft>
                        <a:buNone/>
                      </a:pPr>
                      <a:r>
                        <a:rPr lang="en-GB" sz="1200">
                          <a:latin typeface="Times New Roman"/>
                          <a:ea typeface="Times New Roman"/>
                          <a:cs typeface="Times New Roman"/>
                          <a:sym typeface="Times New Roman"/>
                        </a:rPr>
                        <a:t>Drag Coefficient (Cd)</a:t>
                      </a:r>
                      <a:endParaRPr sz="1200">
                        <a:latin typeface="Times New Roman"/>
                        <a:ea typeface="Times New Roman"/>
                        <a:cs typeface="Times New Roman"/>
                        <a:sym typeface="Times New Roman"/>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solidFill>
                      <a:srgbClr val="D9D9D9"/>
                    </a:solidFill>
                  </a:tcPr>
                </a:tc>
              </a:tr>
              <a:tr h="586300">
                <a:tc>
                  <a:txBody>
                    <a:bodyPr/>
                    <a:lstStyle/>
                    <a:p>
                      <a:pPr marL="0" lvl="0" indent="0" algn="ctr" rtl="0">
                        <a:lnSpc>
                          <a:spcPct val="150000"/>
                        </a:lnSpc>
                        <a:spcBef>
                          <a:spcPts val="1200"/>
                        </a:spcBef>
                        <a:spcAft>
                          <a:spcPts val="0"/>
                        </a:spcAft>
                        <a:buNone/>
                      </a:pPr>
                      <a:r>
                        <a:rPr lang="en-GB" sz="1200">
                          <a:latin typeface="Times New Roman"/>
                          <a:ea typeface="Times New Roman"/>
                          <a:cs typeface="Times New Roman"/>
                          <a:sym typeface="Times New Roman"/>
                        </a:rPr>
                        <a:t>k-</a:t>
                      </a:r>
                      <a:r>
                        <a:rPr lang="en-GB" sz="1200">
                          <a:latin typeface="Lato"/>
                          <a:ea typeface="Lato"/>
                          <a:cs typeface="Lato"/>
                          <a:sym typeface="Lato"/>
                        </a:rPr>
                        <a:t>ω </a:t>
                      </a:r>
                      <a:r>
                        <a:rPr lang="en-GB" sz="1200">
                          <a:latin typeface="Times New Roman"/>
                          <a:ea typeface="Times New Roman"/>
                          <a:cs typeface="Times New Roman"/>
                          <a:sym typeface="Times New Roman"/>
                        </a:rPr>
                        <a:t>SST</a:t>
                      </a:r>
                      <a:endParaRPr sz="1200">
                        <a:latin typeface="Times New Roman"/>
                        <a:ea typeface="Times New Roman"/>
                        <a:cs typeface="Times New Roman"/>
                        <a:sym typeface="Times New Roman"/>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50000"/>
                        </a:lnSpc>
                        <a:spcBef>
                          <a:spcPts val="1200"/>
                        </a:spcBef>
                        <a:spcAft>
                          <a:spcPts val="0"/>
                        </a:spcAft>
                        <a:buNone/>
                      </a:pPr>
                      <a:r>
                        <a:rPr lang="en-GB" sz="1200">
                          <a:latin typeface="Times New Roman"/>
                          <a:ea typeface="Times New Roman"/>
                          <a:cs typeface="Times New Roman"/>
                          <a:sym typeface="Times New Roman"/>
                        </a:rPr>
                        <a:t>0.365</a:t>
                      </a:r>
                      <a:endParaRPr sz="1200">
                        <a:latin typeface="Times New Roman"/>
                        <a:ea typeface="Times New Roman"/>
                        <a:cs typeface="Times New Roman"/>
                        <a:sym typeface="Times New Roman"/>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r>
              <a:tr h="586300">
                <a:tc>
                  <a:txBody>
                    <a:bodyPr/>
                    <a:lstStyle/>
                    <a:p>
                      <a:pPr marL="0" lvl="0" indent="0" algn="ctr" rtl="0">
                        <a:lnSpc>
                          <a:spcPct val="150000"/>
                        </a:lnSpc>
                        <a:spcBef>
                          <a:spcPts val="1200"/>
                        </a:spcBef>
                        <a:spcAft>
                          <a:spcPts val="0"/>
                        </a:spcAft>
                        <a:buNone/>
                      </a:pPr>
                      <a:r>
                        <a:rPr lang="en-GB" sz="1200">
                          <a:latin typeface="Times New Roman"/>
                          <a:ea typeface="Times New Roman"/>
                          <a:cs typeface="Times New Roman"/>
                          <a:sym typeface="Times New Roman"/>
                        </a:rPr>
                        <a:t>Experimental</a:t>
                      </a:r>
                      <a:endParaRPr sz="1200">
                        <a:latin typeface="Times New Roman"/>
                        <a:ea typeface="Times New Roman"/>
                        <a:cs typeface="Times New Roman"/>
                        <a:sym typeface="Times New Roman"/>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50000"/>
                        </a:lnSpc>
                        <a:spcBef>
                          <a:spcPts val="1200"/>
                        </a:spcBef>
                        <a:spcAft>
                          <a:spcPts val="0"/>
                        </a:spcAft>
                        <a:buNone/>
                      </a:pPr>
                      <a:r>
                        <a:rPr lang="en-GB" sz="1200">
                          <a:latin typeface="Times New Roman"/>
                          <a:ea typeface="Times New Roman"/>
                          <a:cs typeface="Times New Roman"/>
                          <a:sym typeface="Times New Roman"/>
                        </a:rPr>
                        <a:t>0.299</a:t>
                      </a:r>
                      <a:endParaRPr sz="1200">
                        <a:latin typeface="Times New Roman"/>
                        <a:ea typeface="Times New Roman"/>
                        <a:cs typeface="Times New Roman"/>
                        <a:sym typeface="Times New Roman"/>
                      </a:endParaRPr>
                    </a:p>
                  </a:txBody>
                  <a:tcPr marL="68575" marR="68575" marT="91425" marB="91425">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r>
            </a:tbl>
          </a:graphicData>
        </a:graphic>
      </p:graphicFrame>
      <p:sp>
        <p:nvSpPr>
          <p:cNvPr id="194" name="Google Shape;194;gd56912e0ee_2_34"/>
          <p:cNvSpPr txBox="1"/>
          <p:nvPr/>
        </p:nvSpPr>
        <p:spPr>
          <a:xfrm>
            <a:off x="78950" y="4835700"/>
            <a:ext cx="4445400" cy="3693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1200"/>
              </a:spcBef>
              <a:spcAft>
                <a:spcPts val="1200"/>
              </a:spcAft>
              <a:buNone/>
            </a:pPr>
            <a:r>
              <a:rPr lang="en-GB" sz="800" i="1"/>
              <a:t>Velocity contours for RANS k-ω</a:t>
            </a:r>
            <a:r>
              <a:rPr lang="en-GB" sz="1200" i="1"/>
              <a:t> </a:t>
            </a:r>
            <a:r>
              <a:rPr lang="en-GB" sz="800" i="1"/>
              <a:t>SST approach (Aquilah et al., 2019)</a:t>
            </a:r>
            <a:endParaRPr sz="800" i="1"/>
          </a:p>
        </p:txBody>
      </p:sp>
      <p:sp>
        <p:nvSpPr>
          <p:cNvPr id="195" name="Google Shape;195;gd56912e0ee_2_34"/>
          <p:cNvSpPr txBox="1"/>
          <p:nvPr/>
        </p:nvSpPr>
        <p:spPr>
          <a:xfrm>
            <a:off x="2607650" y="2309625"/>
            <a:ext cx="4337400" cy="129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96" name="Google Shape;196;gd56912e0ee_2_34"/>
          <p:cNvSpPr txBox="1"/>
          <p:nvPr/>
        </p:nvSpPr>
        <p:spPr>
          <a:xfrm>
            <a:off x="-968500" y="1956600"/>
            <a:ext cx="5028300" cy="3936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1200"/>
              </a:spcBef>
              <a:spcAft>
                <a:spcPts val="0"/>
              </a:spcAft>
              <a:buNone/>
            </a:pPr>
            <a:r>
              <a:rPr lang="en-GB" sz="1200" i="1"/>
              <a:t>Drag coefficient results (Aquillah et al., 2019)</a:t>
            </a:r>
            <a:endParaRPr sz="1200" i="1"/>
          </a:p>
          <a:p>
            <a:pPr marL="0" lvl="0" indent="0" algn="l" rtl="0">
              <a:spcBef>
                <a:spcPts val="1200"/>
              </a:spcBef>
              <a:spcAft>
                <a:spcPts val="0"/>
              </a:spcAft>
              <a:buNone/>
            </a:pPr>
            <a:endParaRPr/>
          </a:p>
        </p:txBody>
      </p:sp>
      <p:sp>
        <p:nvSpPr>
          <p:cNvPr id="197" name="Google Shape;197;gd56912e0ee_2_34"/>
          <p:cNvSpPr txBox="1"/>
          <p:nvPr/>
        </p:nvSpPr>
        <p:spPr>
          <a:xfrm>
            <a:off x="4861525" y="4835700"/>
            <a:ext cx="3746100" cy="3693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1200"/>
              </a:spcBef>
              <a:spcAft>
                <a:spcPts val="1200"/>
              </a:spcAft>
              <a:buNone/>
            </a:pPr>
            <a:r>
              <a:rPr lang="en-GB" sz="800" i="1"/>
              <a:t>Pressure contours for RANS k-ω</a:t>
            </a:r>
            <a:r>
              <a:rPr lang="en-GB" sz="1200">
                <a:latin typeface="Lato"/>
                <a:ea typeface="Lato"/>
                <a:cs typeface="Lato"/>
                <a:sym typeface="Lato"/>
              </a:rPr>
              <a:t> </a:t>
            </a:r>
            <a:r>
              <a:rPr lang="en-GB" sz="800" i="1"/>
              <a:t>SST approach (Aquilah et al., 2019)</a:t>
            </a:r>
            <a:endParaRPr sz="800"/>
          </a:p>
        </p:txBody>
      </p:sp>
      <p:sp>
        <p:nvSpPr>
          <p:cNvPr id="198" name="Google Shape;198;gd56912e0ee_2_34"/>
          <p:cNvSpPr txBox="1"/>
          <p:nvPr/>
        </p:nvSpPr>
        <p:spPr>
          <a:xfrm>
            <a:off x="0" y="-57650"/>
            <a:ext cx="52905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600"/>
              <a:t>Literature Review: RANS</a:t>
            </a:r>
            <a:endParaRPr sz="260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d5496d5a36_0_78"/>
          <p:cNvSpPr txBox="1">
            <a:spLocks noGrp="1"/>
          </p:cNvSpPr>
          <p:nvPr>
            <p:ph type="title"/>
          </p:nvPr>
        </p:nvSpPr>
        <p:spPr>
          <a:xfrm>
            <a:off x="311700" y="100758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graphicFrame>
        <p:nvGraphicFramePr>
          <p:cNvPr id="204" name="Google Shape;204;gd5496d5a36_0_78"/>
          <p:cNvGraphicFramePr/>
          <p:nvPr/>
        </p:nvGraphicFramePr>
        <p:xfrm>
          <a:off x="573938" y="923050"/>
          <a:ext cx="7996125" cy="3496625"/>
        </p:xfrm>
        <a:graphic>
          <a:graphicData uri="http://schemas.openxmlformats.org/drawingml/2006/table">
            <a:tbl>
              <a:tblPr>
                <a:noFill/>
                <a:tableStyleId>{E07B88A8-9162-4BFE-8A02-8C248993467C}</a:tableStyleId>
              </a:tblPr>
              <a:tblGrid>
                <a:gridCol w="2829400"/>
                <a:gridCol w="2632625"/>
                <a:gridCol w="2534100"/>
              </a:tblGrid>
              <a:tr h="770800">
                <a:tc>
                  <a:txBody>
                    <a:bodyPr/>
                    <a:lstStyle/>
                    <a:p>
                      <a:pPr marL="0" lvl="0" indent="0" algn="ctr" rtl="0">
                        <a:lnSpc>
                          <a:spcPct val="150000"/>
                        </a:lnSpc>
                        <a:spcBef>
                          <a:spcPts val="1200"/>
                        </a:spcBef>
                        <a:spcAft>
                          <a:spcPts val="1200"/>
                        </a:spcAft>
                        <a:buNone/>
                      </a:pPr>
                      <a:r>
                        <a:rPr lang="en-GB" sz="1200"/>
                        <a:t>Turbulence models</a:t>
                      </a:r>
                      <a:endParaRPr sz="1200"/>
                    </a:p>
                  </a:txBody>
                  <a:tcPr marL="63500" marR="63500" marT="63500" marB="63500">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solidFill>
                      <a:srgbClr val="D9D9D9"/>
                    </a:solidFill>
                  </a:tcPr>
                </a:tc>
                <a:tc>
                  <a:txBody>
                    <a:bodyPr/>
                    <a:lstStyle/>
                    <a:p>
                      <a:pPr marL="0" lvl="0" indent="0" algn="ctr" rtl="0">
                        <a:lnSpc>
                          <a:spcPct val="150000"/>
                        </a:lnSpc>
                        <a:spcBef>
                          <a:spcPts val="1200"/>
                        </a:spcBef>
                        <a:spcAft>
                          <a:spcPts val="1200"/>
                        </a:spcAft>
                        <a:buNone/>
                      </a:pPr>
                      <a:r>
                        <a:rPr lang="en-GB" sz="1200"/>
                        <a:t>Drag coefficient</a:t>
                      </a:r>
                      <a:endParaRPr sz="1200"/>
                    </a:p>
                  </a:txBody>
                  <a:tcPr marL="63500" marR="63500" marT="63500" marB="63500">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solidFill>
                      <a:srgbClr val="D9D9D9"/>
                    </a:solidFill>
                  </a:tcPr>
                </a:tc>
                <a:tc>
                  <a:txBody>
                    <a:bodyPr/>
                    <a:lstStyle/>
                    <a:p>
                      <a:pPr marL="0" lvl="0" indent="0" algn="ctr" rtl="0">
                        <a:lnSpc>
                          <a:spcPct val="150000"/>
                        </a:lnSpc>
                        <a:spcBef>
                          <a:spcPts val="1200"/>
                        </a:spcBef>
                        <a:spcAft>
                          <a:spcPts val="1200"/>
                        </a:spcAft>
                        <a:buNone/>
                      </a:pPr>
                      <a:r>
                        <a:rPr lang="en-GB" sz="1200"/>
                        <a:t>Drag coefficient error (%)</a:t>
                      </a:r>
                      <a:endParaRPr sz="1200"/>
                    </a:p>
                  </a:txBody>
                  <a:tcPr marL="63500" marR="63500" marT="63500" marB="63500">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solidFill>
                      <a:srgbClr val="D9D9D9"/>
                    </a:solidFill>
                  </a:tcPr>
                </a:tc>
              </a:tr>
              <a:tr h="651675">
                <a:tc>
                  <a:txBody>
                    <a:bodyPr/>
                    <a:lstStyle/>
                    <a:p>
                      <a:pPr marL="0" lvl="0" indent="0" algn="ctr" rtl="0">
                        <a:lnSpc>
                          <a:spcPct val="150000"/>
                        </a:lnSpc>
                        <a:spcBef>
                          <a:spcPts val="1200"/>
                        </a:spcBef>
                        <a:spcAft>
                          <a:spcPts val="1200"/>
                        </a:spcAft>
                        <a:buNone/>
                      </a:pPr>
                      <a:r>
                        <a:rPr lang="en-GB" sz="1200"/>
                        <a:t>SST</a:t>
                      </a:r>
                      <a:endParaRPr sz="1200"/>
                    </a:p>
                  </a:txBody>
                  <a:tcPr marL="63500" marR="63500" marT="63500" marB="63500">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50000"/>
                        </a:lnSpc>
                        <a:spcBef>
                          <a:spcPts val="1200"/>
                        </a:spcBef>
                        <a:spcAft>
                          <a:spcPts val="1200"/>
                        </a:spcAft>
                        <a:buNone/>
                      </a:pPr>
                      <a:r>
                        <a:rPr lang="en-GB" sz="1200"/>
                        <a:t>0.303</a:t>
                      </a:r>
                      <a:endParaRPr sz="1200"/>
                    </a:p>
                  </a:txBody>
                  <a:tcPr marL="63500" marR="63500" marT="63500" marB="63500">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50000"/>
                        </a:lnSpc>
                        <a:spcBef>
                          <a:spcPts val="1200"/>
                        </a:spcBef>
                        <a:spcAft>
                          <a:spcPts val="1200"/>
                        </a:spcAft>
                        <a:buNone/>
                      </a:pPr>
                      <a:r>
                        <a:rPr lang="en-GB" sz="1200">
                          <a:highlight>
                            <a:srgbClr val="FFAB40"/>
                          </a:highlight>
                        </a:rPr>
                        <a:t>1.68</a:t>
                      </a:r>
                      <a:endParaRPr sz="1200">
                        <a:highlight>
                          <a:srgbClr val="FFAB40"/>
                        </a:highlight>
                      </a:endParaRPr>
                    </a:p>
                  </a:txBody>
                  <a:tcPr marL="63500" marR="63500" marT="63500" marB="63500">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r>
              <a:tr h="651675">
                <a:tc>
                  <a:txBody>
                    <a:bodyPr/>
                    <a:lstStyle/>
                    <a:p>
                      <a:pPr marL="0" lvl="0" indent="0" algn="ctr" rtl="0">
                        <a:lnSpc>
                          <a:spcPct val="150000"/>
                        </a:lnSpc>
                        <a:spcBef>
                          <a:spcPts val="1200"/>
                        </a:spcBef>
                        <a:spcAft>
                          <a:spcPts val="1200"/>
                        </a:spcAft>
                        <a:buNone/>
                      </a:pPr>
                      <a:r>
                        <a:rPr lang="en-GB" sz="1200"/>
                        <a:t>k-ε</a:t>
                      </a:r>
                      <a:endParaRPr sz="1200"/>
                    </a:p>
                  </a:txBody>
                  <a:tcPr marL="63500" marR="63500" marT="63500" marB="63500">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50000"/>
                        </a:lnSpc>
                        <a:spcBef>
                          <a:spcPts val="1200"/>
                        </a:spcBef>
                        <a:spcAft>
                          <a:spcPts val="1200"/>
                        </a:spcAft>
                        <a:buNone/>
                      </a:pPr>
                      <a:r>
                        <a:rPr lang="en-GB" sz="1200"/>
                        <a:t>0.3156</a:t>
                      </a:r>
                      <a:endParaRPr sz="1200"/>
                    </a:p>
                  </a:txBody>
                  <a:tcPr marL="63500" marR="63500" marT="63500" marB="63500">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50000"/>
                        </a:lnSpc>
                        <a:spcBef>
                          <a:spcPts val="1200"/>
                        </a:spcBef>
                        <a:spcAft>
                          <a:spcPts val="1200"/>
                        </a:spcAft>
                        <a:buNone/>
                      </a:pPr>
                      <a:r>
                        <a:rPr lang="en-GB" sz="1200"/>
                        <a:t>5.91</a:t>
                      </a:r>
                      <a:endParaRPr sz="1200"/>
                    </a:p>
                  </a:txBody>
                  <a:tcPr marL="63500" marR="63500" marT="63500" marB="63500">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r>
              <a:tr h="651675">
                <a:tc>
                  <a:txBody>
                    <a:bodyPr/>
                    <a:lstStyle/>
                    <a:p>
                      <a:pPr marL="0" lvl="0" indent="0" algn="ctr" rtl="0">
                        <a:lnSpc>
                          <a:spcPct val="150000"/>
                        </a:lnSpc>
                        <a:spcBef>
                          <a:spcPts val="1200"/>
                        </a:spcBef>
                        <a:spcAft>
                          <a:spcPts val="1200"/>
                        </a:spcAft>
                        <a:buNone/>
                      </a:pPr>
                      <a:r>
                        <a:rPr lang="en-GB" sz="1200"/>
                        <a:t>k-ω</a:t>
                      </a:r>
                      <a:endParaRPr sz="1200"/>
                    </a:p>
                  </a:txBody>
                  <a:tcPr marL="63500" marR="63500" marT="63500" marB="63500">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50000"/>
                        </a:lnSpc>
                        <a:spcBef>
                          <a:spcPts val="1200"/>
                        </a:spcBef>
                        <a:spcAft>
                          <a:spcPts val="1200"/>
                        </a:spcAft>
                        <a:buNone/>
                      </a:pPr>
                      <a:r>
                        <a:rPr lang="en-GB" sz="1200"/>
                        <a:t>0.335</a:t>
                      </a:r>
                      <a:endParaRPr sz="1200"/>
                    </a:p>
                  </a:txBody>
                  <a:tcPr marL="63500" marR="63500" marT="63500" marB="63500">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50000"/>
                        </a:lnSpc>
                        <a:spcBef>
                          <a:spcPts val="1200"/>
                        </a:spcBef>
                        <a:spcAft>
                          <a:spcPts val="1200"/>
                        </a:spcAft>
                        <a:buNone/>
                      </a:pPr>
                      <a:r>
                        <a:rPr lang="en-GB" sz="1200"/>
                        <a:t>12.4</a:t>
                      </a:r>
                      <a:endParaRPr sz="1200"/>
                    </a:p>
                  </a:txBody>
                  <a:tcPr marL="63500" marR="63500" marT="63500" marB="63500">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r>
              <a:tr h="770800">
                <a:tc>
                  <a:txBody>
                    <a:bodyPr/>
                    <a:lstStyle/>
                    <a:p>
                      <a:pPr marL="0" lvl="0" indent="0" algn="ctr" rtl="0">
                        <a:lnSpc>
                          <a:spcPct val="150000"/>
                        </a:lnSpc>
                        <a:spcBef>
                          <a:spcPts val="1200"/>
                        </a:spcBef>
                        <a:spcAft>
                          <a:spcPts val="1200"/>
                        </a:spcAft>
                        <a:buNone/>
                      </a:pPr>
                      <a:r>
                        <a:rPr lang="en-GB" sz="1200"/>
                        <a:t>Experimental Data (Ahmed et al., 1984)</a:t>
                      </a:r>
                      <a:endParaRPr sz="1200"/>
                    </a:p>
                  </a:txBody>
                  <a:tcPr marL="63500" marR="63500" marT="63500" marB="63500">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50000"/>
                        </a:lnSpc>
                        <a:spcBef>
                          <a:spcPts val="1200"/>
                        </a:spcBef>
                        <a:spcAft>
                          <a:spcPts val="1200"/>
                        </a:spcAft>
                        <a:buNone/>
                      </a:pPr>
                      <a:r>
                        <a:rPr lang="en-GB" sz="1200"/>
                        <a:t>0.298</a:t>
                      </a:r>
                      <a:endParaRPr sz="1200"/>
                    </a:p>
                  </a:txBody>
                  <a:tcPr marL="63500" marR="63500" marT="63500" marB="63500">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c>
                  <a:txBody>
                    <a:bodyPr/>
                    <a:lstStyle/>
                    <a:p>
                      <a:pPr marL="0" lvl="0" indent="0" algn="ctr" rtl="0">
                        <a:lnSpc>
                          <a:spcPct val="150000"/>
                        </a:lnSpc>
                        <a:spcBef>
                          <a:spcPts val="1200"/>
                        </a:spcBef>
                        <a:spcAft>
                          <a:spcPts val="1200"/>
                        </a:spcAft>
                        <a:buNone/>
                      </a:pPr>
                      <a:r>
                        <a:rPr lang="en-GB" sz="1200"/>
                        <a:t>NA</a:t>
                      </a:r>
                      <a:endParaRPr sz="1200"/>
                    </a:p>
                  </a:txBody>
                  <a:tcPr marL="63500" marR="63500" marT="63500" marB="63500">
                    <a:lnL w="12625" cap="flat" cmpd="sng">
                      <a:solidFill>
                        <a:srgbClr val="000000"/>
                      </a:solidFill>
                      <a:prstDash val="solid"/>
                      <a:round/>
                      <a:headEnd type="none" w="sm" len="sm"/>
                      <a:tailEnd type="none" w="sm" len="sm"/>
                    </a:lnL>
                    <a:lnR w="12625" cap="flat" cmpd="sng">
                      <a:solidFill>
                        <a:srgbClr val="000000"/>
                      </a:solidFill>
                      <a:prstDash val="solid"/>
                      <a:round/>
                      <a:headEnd type="none" w="sm" len="sm"/>
                      <a:tailEnd type="none" w="sm" len="sm"/>
                    </a:lnR>
                    <a:lnT w="12625" cap="flat" cmpd="sng">
                      <a:solidFill>
                        <a:srgbClr val="000000"/>
                      </a:solidFill>
                      <a:prstDash val="solid"/>
                      <a:round/>
                      <a:headEnd type="none" w="sm" len="sm"/>
                      <a:tailEnd type="none" w="sm" len="sm"/>
                    </a:lnT>
                    <a:lnB w="12625" cap="flat" cmpd="sng">
                      <a:solidFill>
                        <a:srgbClr val="000000"/>
                      </a:solidFill>
                      <a:prstDash val="solid"/>
                      <a:round/>
                      <a:headEnd type="none" w="sm" len="sm"/>
                      <a:tailEnd type="none" w="sm" len="sm"/>
                    </a:lnB>
                  </a:tcPr>
                </a:tc>
              </a:tr>
            </a:tbl>
          </a:graphicData>
        </a:graphic>
      </p:graphicFrame>
      <p:sp>
        <p:nvSpPr>
          <p:cNvPr id="205" name="Google Shape;205;gd5496d5a36_0_78"/>
          <p:cNvSpPr txBox="1"/>
          <p:nvPr/>
        </p:nvSpPr>
        <p:spPr>
          <a:xfrm>
            <a:off x="260250" y="23000"/>
            <a:ext cx="6164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800"/>
              <a:t>Literature Review: URANS</a:t>
            </a:r>
            <a:endParaRPr/>
          </a:p>
        </p:txBody>
      </p:sp>
      <p:sp>
        <p:nvSpPr>
          <p:cNvPr id="206" name="Google Shape;206;gd5496d5a36_0_78"/>
          <p:cNvSpPr txBox="1"/>
          <p:nvPr/>
        </p:nvSpPr>
        <p:spPr>
          <a:xfrm>
            <a:off x="1157800" y="4497000"/>
            <a:ext cx="6297600" cy="6465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1200"/>
              </a:spcBef>
              <a:spcAft>
                <a:spcPts val="1200"/>
              </a:spcAft>
              <a:buNone/>
            </a:pPr>
            <a:r>
              <a:rPr lang="en-GB" sz="1200" i="1"/>
              <a:t>Comparison of drag coefficient values obtained by different turbulence models with experimental one (Sadykov et al, 2019)</a:t>
            </a:r>
            <a:endParaRPr sz="1200" i="1"/>
          </a:p>
        </p:txBody>
      </p:sp>
      <p:sp>
        <p:nvSpPr>
          <p:cNvPr id="207" name="Google Shape;207;gd5496d5a36_0_78"/>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750"/>
              <a:buFont typeface="Arial"/>
              <a:buNone/>
            </a:pPr>
            <a:fld id="{00000000-1234-1234-1234-123412341234}" type="slidenum">
              <a:rPr lang="en-GB"/>
              <a:t>12</a:t>
            </a:fld>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gd0642d0631_0_1071"/>
          <p:cNvSpPr txBox="1">
            <a:spLocks noGrp="1"/>
          </p:cNvSpPr>
          <p:nvPr>
            <p:ph type="title"/>
          </p:nvPr>
        </p:nvSpPr>
        <p:spPr>
          <a:xfrm>
            <a:off x="311700" y="100758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gd0642d0631_0_1071"/>
          <p:cNvSpPr txBox="1"/>
          <p:nvPr/>
        </p:nvSpPr>
        <p:spPr>
          <a:xfrm>
            <a:off x="338500" y="275175"/>
            <a:ext cx="5786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800"/>
              <a:t>Literature Review: URANS</a:t>
            </a:r>
            <a:endParaRPr/>
          </a:p>
        </p:txBody>
      </p:sp>
      <p:sp>
        <p:nvSpPr>
          <p:cNvPr id="214" name="Google Shape;214;gd0642d0631_0_1071"/>
          <p:cNvSpPr txBox="1"/>
          <p:nvPr/>
        </p:nvSpPr>
        <p:spPr>
          <a:xfrm>
            <a:off x="60275" y="4109250"/>
            <a:ext cx="4664100" cy="8313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1200"/>
              </a:spcBef>
              <a:spcAft>
                <a:spcPts val="0"/>
              </a:spcAft>
              <a:buNone/>
            </a:pPr>
            <a:r>
              <a:rPr lang="en-GB" sz="1200" i="1"/>
              <a:t>Velocity contours for URANS approach (Sadykov et al, 2019)</a:t>
            </a:r>
            <a:endParaRPr sz="1200" i="1"/>
          </a:p>
          <a:p>
            <a:pPr marL="0" lvl="0" indent="0" algn="l" rtl="0">
              <a:spcBef>
                <a:spcPts val="1200"/>
              </a:spcBef>
              <a:spcAft>
                <a:spcPts val="0"/>
              </a:spcAft>
              <a:buNone/>
            </a:pPr>
            <a:endParaRPr/>
          </a:p>
        </p:txBody>
      </p:sp>
      <p:sp>
        <p:nvSpPr>
          <p:cNvPr id="215" name="Google Shape;215;gd0642d0631_0_1071"/>
          <p:cNvSpPr txBox="1"/>
          <p:nvPr/>
        </p:nvSpPr>
        <p:spPr>
          <a:xfrm>
            <a:off x="4606950" y="4109250"/>
            <a:ext cx="4414200" cy="8313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1200"/>
              </a:spcBef>
              <a:spcAft>
                <a:spcPts val="0"/>
              </a:spcAft>
              <a:buNone/>
            </a:pPr>
            <a:r>
              <a:rPr lang="en-GB" sz="1200" i="1"/>
              <a:t>Pressure contours for URANS approach (Sadykov et al, 2019)</a:t>
            </a:r>
            <a:endParaRPr sz="1200" i="1"/>
          </a:p>
          <a:p>
            <a:pPr marL="0" lvl="0" indent="0" algn="l" rtl="0">
              <a:spcBef>
                <a:spcPts val="1200"/>
              </a:spcBef>
              <a:spcAft>
                <a:spcPts val="0"/>
              </a:spcAft>
              <a:buNone/>
            </a:pPr>
            <a:endParaRPr/>
          </a:p>
        </p:txBody>
      </p:sp>
      <p:sp>
        <p:nvSpPr>
          <p:cNvPr id="216" name="Google Shape;216;gd0642d0631_0_1071"/>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750"/>
              <a:buFont typeface="Arial"/>
              <a:buNone/>
            </a:pPr>
            <a:fld id="{00000000-1234-1234-1234-123412341234}" type="slidenum">
              <a:rPr lang="en-GB"/>
              <a:t>13</a:t>
            </a:fld>
            <a:endParaRPr/>
          </a:p>
        </p:txBody>
      </p:sp>
      <p:pic>
        <p:nvPicPr>
          <p:cNvPr id="217" name="Google Shape;217;gd0642d0631_0_1071"/>
          <p:cNvPicPr preferRelativeResize="0"/>
          <p:nvPr/>
        </p:nvPicPr>
        <p:blipFill>
          <a:blip r:embed="rId3">
            <a:alphaModFix/>
          </a:blip>
          <a:stretch>
            <a:fillRect/>
          </a:stretch>
        </p:blipFill>
        <p:spPr>
          <a:xfrm>
            <a:off x="457351" y="1171925"/>
            <a:ext cx="4149600" cy="2713600"/>
          </a:xfrm>
          <a:prstGeom prst="rect">
            <a:avLst/>
          </a:prstGeom>
          <a:noFill/>
          <a:ln>
            <a:noFill/>
          </a:ln>
        </p:spPr>
      </p:pic>
      <p:pic>
        <p:nvPicPr>
          <p:cNvPr id="218" name="Google Shape;218;gd0642d0631_0_1071"/>
          <p:cNvPicPr preferRelativeResize="0"/>
          <p:nvPr/>
        </p:nvPicPr>
        <p:blipFill>
          <a:blip r:embed="rId4">
            <a:alphaModFix/>
          </a:blip>
          <a:stretch>
            <a:fillRect/>
          </a:stretch>
        </p:blipFill>
        <p:spPr>
          <a:xfrm>
            <a:off x="5033550" y="1156863"/>
            <a:ext cx="3700875" cy="2829774"/>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gd56912e0ee_2_13"/>
          <p:cNvSpPr txBox="1">
            <a:spLocks noGrp="1"/>
          </p:cNvSpPr>
          <p:nvPr>
            <p:ph type="title"/>
          </p:nvPr>
        </p:nvSpPr>
        <p:spPr>
          <a:xfrm>
            <a:off x="37225" y="7331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Literature Review: LES</a:t>
            </a:r>
            <a:endParaRPr>
              <a:solidFill>
                <a:srgbClr val="000000"/>
              </a:solidFill>
            </a:endParaRPr>
          </a:p>
        </p:txBody>
      </p:sp>
      <p:sp>
        <p:nvSpPr>
          <p:cNvPr id="224" name="Google Shape;224;gd56912e0ee_2_13"/>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750"/>
              <a:buFont typeface="Arial"/>
              <a:buNone/>
            </a:pPr>
            <a:fld id="{00000000-1234-1234-1234-123412341234}" type="slidenum">
              <a:rPr lang="en-GB"/>
              <a:t>14</a:t>
            </a:fld>
            <a:endParaRPr/>
          </a:p>
        </p:txBody>
      </p:sp>
      <p:sp>
        <p:nvSpPr>
          <p:cNvPr id="225" name="Google Shape;225;gd56912e0ee_2_13"/>
          <p:cNvSpPr txBox="1">
            <a:spLocks noGrp="1"/>
          </p:cNvSpPr>
          <p:nvPr>
            <p:ph type="body" idx="1"/>
          </p:nvPr>
        </p:nvSpPr>
        <p:spPr>
          <a:xfrm>
            <a:off x="37225" y="780375"/>
            <a:ext cx="4119900" cy="4081800"/>
          </a:xfrm>
          <a:prstGeom prst="rect">
            <a:avLst/>
          </a:prstGeom>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Char char="❖"/>
            </a:pPr>
            <a:r>
              <a:rPr lang="en-GB" sz="1400">
                <a:solidFill>
                  <a:srgbClr val="000000"/>
                </a:solidFill>
              </a:rPr>
              <a:t>I</a:t>
            </a:r>
            <a:r>
              <a:rPr lang="en-GB" sz="1500">
                <a:solidFill>
                  <a:srgbClr val="000000"/>
                </a:solidFill>
              </a:rPr>
              <a:t>t was proposed by Smagorinsky (1963) and </a:t>
            </a:r>
            <a:r>
              <a:rPr lang="en-GB" sz="1500" b="1">
                <a:solidFill>
                  <a:srgbClr val="000000"/>
                </a:solidFill>
              </a:rPr>
              <a:t>large scale eddies</a:t>
            </a:r>
            <a:r>
              <a:rPr lang="en-GB" sz="1500">
                <a:solidFill>
                  <a:srgbClr val="000000"/>
                </a:solidFill>
              </a:rPr>
              <a:t> are modeled directly by low pass filtering of Navier-Stokes Equations rather than averaging as in the RANS or URANS simulations(Serre et al,.2003).</a:t>
            </a:r>
            <a:endParaRPr sz="1500">
              <a:solidFill>
                <a:srgbClr val="000000"/>
              </a:solidFill>
            </a:endParaRPr>
          </a:p>
          <a:p>
            <a:pPr marL="0" lvl="0" indent="0" algn="l" rtl="0">
              <a:spcBef>
                <a:spcPts val="0"/>
              </a:spcBef>
              <a:spcAft>
                <a:spcPts val="0"/>
              </a:spcAft>
              <a:buNone/>
            </a:pPr>
            <a:endParaRPr sz="1500">
              <a:solidFill>
                <a:srgbClr val="000000"/>
              </a:solidFill>
            </a:endParaRPr>
          </a:p>
          <a:p>
            <a:pPr marL="0" lvl="0" indent="0" algn="l" rtl="0">
              <a:spcBef>
                <a:spcPts val="0"/>
              </a:spcBef>
              <a:spcAft>
                <a:spcPts val="0"/>
              </a:spcAft>
              <a:buNone/>
            </a:pPr>
            <a:endParaRPr sz="1500">
              <a:solidFill>
                <a:srgbClr val="000000"/>
              </a:solidFill>
            </a:endParaRPr>
          </a:p>
          <a:p>
            <a:pPr marL="0" lvl="0" indent="0" algn="l" rtl="0">
              <a:spcBef>
                <a:spcPts val="0"/>
              </a:spcBef>
              <a:spcAft>
                <a:spcPts val="0"/>
              </a:spcAft>
              <a:buNone/>
            </a:pPr>
            <a:endParaRPr sz="1500">
              <a:solidFill>
                <a:srgbClr val="000000"/>
              </a:solidFill>
            </a:endParaRPr>
          </a:p>
          <a:p>
            <a:pPr marL="457200" lvl="0" indent="-323850" algn="l" rtl="0">
              <a:spcBef>
                <a:spcPts val="0"/>
              </a:spcBef>
              <a:spcAft>
                <a:spcPts val="0"/>
              </a:spcAft>
              <a:buClr>
                <a:srgbClr val="000000"/>
              </a:buClr>
              <a:buSzPts val="1500"/>
              <a:buChar char="❖"/>
            </a:pPr>
            <a:r>
              <a:rPr lang="en-GB" sz="1500">
                <a:solidFill>
                  <a:srgbClr val="000000"/>
                </a:solidFill>
              </a:rPr>
              <a:t>Hinterberger et al.(2004) demonstrated that the </a:t>
            </a:r>
            <a:r>
              <a:rPr lang="en-GB" sz="1500" b="1">
                <a:solidFill>
                  <a:srgbClr val="000000"/>
                </a:solidFill>
              </a:rPr>
              <a:t>accuracy of the solution </a:t>
            </a:r>
            <a:r>
              <a:rPr lang="en-GB" sz="1500">
                <a:solidFill>
                  <a:srgbClr val="000000"/>
                </a:solidFill>
              </a:rPr>
              <a:t>is improved compared to RANS simulation. For example, drag coefficient was equal to </a:t>
            </a:r>
            <a:r>
              <a:rPr lang="en-GB" sz="1500" b="1">
                <a:solidFill>
                  <a:srgbClr val="000000"/>
                </a:solidFill>
              </a:rPr>
              <a:t>0.2979</a:t>
            </a:r>
            <a:r>
              <a:rPr lang="en-GB" sz="1500">
                <a:solidFill>
                  <a:srgbClr val="000000"/>
                </a:solidFill>
              </a:rPr>
              <a:t> for LES, whereas for RANS </a:t>
            </a:r>
            <a:r>
              <a:rPr lang="en-GB" sz="1500" b="1">
                <a:solidFill>
                  <a:srgbClr val="000000"/>
                </a:solidFill>
              </a:rPr>
              <a:t>0.4409</a:t>
            </a:r>
            <a:r>
              <a:rPr lang="en-GB" sz="1500">
                <a:solidFill>
                  <a:srgbClr val="000000"/>
                </a:solidFill>
              </a:rPr>
              <a:t>.</a:t>
            </a:r>
            <a:endParaRPr sz="1500">
              <a:solidFill>
                <a:srgbClr val="000000"/>
              </a:solidFill>
            </a:endParaRPr>
          </a:p>
          <a:p>
            <a:pPr marL="457200" lvl="0" indent="0" algn="l" rtl="0">
              <a:spcBef>
                <a:spcPts val="0"/>
              </a:spcBef>
              <a:spcAft>
                <a:spcPts val="0"/>
              </a:spcAft>
              <a:buNone/>
            </a:pPr>
            <a:endParaRPr sz="1400">
              <a:solidFill>
                <a:srgbClr val="000000"/>
              </a:solidFill>
            </a:endParaRPr>
          </a:p>
          <a:p>
            <a:pPr marL="457200" lvl="0" indent="0" algn="l" rtl="0">
              <a:spcBef>
                <a:spcPts val="0"/>
              </a:spcBef>
              <a:spcAft>
                <a:spcPts val="0"/>
              </a:spcAft>
              <a:buNone/>
            </a:pPr>
            <a:endParaRPr sz="1400">
              <a:solidFill>
                <a:srgbClr val="000000"/>
              </a:solidFill>
            </a:endParaRPr>
          </a:p>
        </p:txBody>
      </p:sp>
      <p:sp>
        <p:nvSpPr>
          <p:cNvPr id="226" name="Google Shape;226;gd56912e0ee_2_13"/>
          <p:cNvSpPr txBox="1"/>
          <p:nvPr/>
        </p:nvSpPr>
        <p:spPr>
          <a:xfrm>
            <a:off x="4238850" y="3665425"/>
            <a:ext cx="4233600" cy="13914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rgbClr val="000000"/>
              </a:buClr>
              <a:buSzPts val="1400"/>
              <a:buChar char="❖"/>
            </a:pPr>
            <a:r>
              <a:rPr lang="en-GB"/>
              <a:t>However,it needs high computation cost, which hinders the practical application of LES for high Reynolds number flow around Ahmed Body (Xia et al., 2020).  </a:t>
            </a:r>
            <a:endParaRPr/>
          </a:p>
          <a:p>
            <a:pPr marL="0" lvl="0" indent="0" algn="l" rtl="0">
              <a:spcBef>
                <a:spcPts val="0"/>
              </a:spcBef>
              <a:spcAft>
                <a:spcPts val="0"/>
              </a:spcAft>
              <a:buNone/>
            </a:pPr>
            <a:endParaRPr/>
          </a:p>
        </p:txBody>
      </p:sp>
      <p:sp>
        <p:nvSpPr>
          <p:cNvPr id="227" name="Google Shape;227;gd56912e0ee_2_13"/>
          <p:cNvSpPr txBox="1"/>
          <p:nvPr/>
        </p:nvSpPr>
        <p:spPr>
          <a:xfrm>
            <a:off x="4969425" y="2955600"/>
            <a:ext cx="3125700" cy="30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228" name="Google Shape;228;gd56912e0ee_2_13"/>
          <p:cNvPicPr preferRelativeResize="0"/>
          <p:nvPr/>
        </p:nvPicPr>
        <p:blipFill>
          <a:blip r:embed="rId3">
            <a:alphaModFix/>
          </a:blip>
          <a:stretch>
            <a:fillRect/>
          </a:stretch>
        </p:blipFill>
        <p:spPr>
          <a:xfrm>
            <a:off x="4898339" y="601650"/>
            <a:ext cx="3331876" cy="2565201"/>
          </a:xfrm>
          <a:prstGeom prst="rect">
            <a:avLst/>
          </a:prstGeom>
          <a:noFill/>
          <a:ln w="9525" cap="flat" cmpd="sng">
            <a:solidFill>
              <a:srgbClr val="FFAB40"/>
            </a:solidFill>
            <a:prstDash val="solid"/>
            <a:round/>
            <a:headEnd type="none" w="sm" len="sm"/>
            <a:tailEnd type="none" w="sm" len="sm"/>
          </a:ln>
        </p:spPr>
      </p:pic>
      <p:sp>
        <p:nvSpPr>
          <p:cNvPr id="229" name="Google Shape;229;gd56912e0ee_2_13"/>
          <p:cNvSpPr txBox="1"/>
          <p:nvPr/>
        </p:nvSpPr>
        <p:spPr>
          <a:xfrm>
            <a:off x="4787013" y="3111325"/>
            <a:ext cx="3851700" cy="554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GB" sz="1200" i="1"/>
              <a:t>Isosurface of pressure fluctuations (Hinterberger et al., 2004)</a:t>
            </a:r>
            <a:endParaRPr sz="1200" i="1"/>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gd0642d0631_0_1083"/>
          <p:cNvSpPr txBox="1">
            <a:spLocks noGrp="1"/>
          </p:cNvSpPr>
          <p:nvPr>
            <p:ph type="title"/>
          </p:nvPr>
        </p:nvSpPr>
        <p:spPr>
          <a:xfrm>
            <a:off x="271150" y="17998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Literature Review: V-LES</a:t>
            </a:r>
            <a:endParaRPr>
              <a:solidFill>
                <a:srgbClr val="000000"/>
              </a:solidFill>
            </a:endParaRPr>
          </a:p>
        </p:txBody>
      </p:sp>
      <p:sp>
        <p:nvSpPr>
          <p:cNvPr id="235" name="Google Shape;235;gd0642d0631_0_1083"/>
          <p:cNvSpPr txBox="1">
            <a:spLocks noGrp="1"/>
          </p:cNvSpPr>
          <p:nvPr>
            <p:ph type="body" idx="1"/>
          </p:nvPr>
        </p:nvSpPr>
        <p:spPr>
          <a:xfrm>
            <a:off x="271150" y="752675"/>
            <a:ext cx="4356000" cy="305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700">
                <a:solidFill>
                  <a:srgbClr val="000000"/>
                </a:solidFill>
              </a:rPr>
              <a:t>V-LES combines RANS and LES:</a:t>
            </a:r>
            <a:endParaRPr sz="1700">
              <a:solidFill>
                <a:srgbClr val="000000"/>
              </a:solidFill>
            </a:endParaRPr>
          </a:p>
          <a:p>
            <a:pPr marL="457200" lvl="0" indent="-336550" algn="l" rtl="0">
              <a:spcBef>
                <a:spcPts val="0"/>
              </a:spcBef>
              <a:spcAft>
                <a:spcPts val="0"/>
              </a:spcAft>
              <a:buClr>
                <a:srgbClr val="000000"/>
              </a:buClr>
              <a:buSzPts val="1700"/>
              <a:buAutoNum type="arabicPeriod"/>
            </a:pPr>
            <a:r>
              <a:rPr lang="en-GB" sz="1700">
                <a:solidFill>
                  <a:srgbClr val="000000"/>
                </a:solidFill>
              </a:rPr>
              <a:t>numerical resolution in time and space only for the very large eddies</a:t>
            </a:r>
            <a:endParaRPr sz="1700">
              <a:solidFill>
                <a:srgbClr val="000000"/>
              </a:solidFill>
            </a:endParaRPr>
          </a:p>
          <a:p>
            <a:pPr marL="457200" lvl="0" indent="-336550" algn="l" rtl="0">
              <a:spcBef>
                <a:spcPts val="0"/>
              </a:spcBef>
              <a:spcAft>
                <a:spcPts val="0"/>
              </a:spcAft>
              <a:buClr>
                <a:srgbClr val="000000"/>
              </a:buClr>
              <a:buSzPts val="1700"/>
              <a:buAutoNum type="arabicPeriod"/>
            </a:pPr>
            <a:r>
              <a:rPr lang="en-GB" sz="1700">
                <a:solidFill>
                  <a:srgbClr val="000000"/>
                </a:solidFill>
              </a:rPr>
              <a:t>constitutes a turbulence approach with coarser grid requirements compared to LES (</a:t>
            </a:r>
            <a:r>
              <a:rPr lang="en-GB" sz="1700">
                <a:solidFill>
                  <a:srgbClr val="000000"/>
                </a:solidFill>
                <a:highlight>
                  <a:srgbClr val="FFFFFF"/>
                </a:highlight>
              </a:rPr>
              <a:t>Han and Krajnović, 2013</a:t>
            </a:r>
            <a:r>
              <a:rPr lang="en-GB" sz="1700">
                <a:solidFill>
                  <a:srgbClr val="000000"/>
                </a:solidFill>
              </a:rPr>
              <a:t>)</a:t>
            </a:r>
            <a:endParaRPr sz="1700">
              <a:solidFill>
                <a:srgbClr val="000000"/>
              </a:solidFill>
            </a:endParaRPr>
          </a:p>
          <a:p>
            <a:pPr marL="457200" lvl="0" indent="-336550" algn="l" rtl="0">
              <a:spcBef>
                <a:spcPts val="0"/>
              </a:spcBef>
              <a:spcAft>
                <a:spcPts val="0"/>
              </a:spcAft>
              <a:buClr>
                <a:srgbClr val="000000"/>
              </a:buClr>
              <a:buSzPts val="1700"/>
              <a:buAutoNum type="arabicPeriod"/>
            </a:pPr>
            <a:r>
              <a:rPr lang="en-GB" sz="1700">
                <a:solidFill>
                  <a:srgbClr val="000000"/>
                </a:solidFill>
              </a:rPr>
              <a:t>New Control function Fr(Johansen et al., 2004)</a:t>
            </a:r>
            <a:endParaRPr sz="1700">
              <a:solidFill>
                <a:srgbClr val="000000"/>
              </a:solidFill>
            </a:endParaRPr>
          </a:p>
          <a:p>
            <a:pPr marL="457200" lvl="0" indent="0" algn="l" rtl="0">
              <a:spcBef>
                <a:spcPts val="0"/>
              </a:spcBef>
              <a:spcAft>
                <a:spcPts val="0"/>
              </a:spcAft>
              <a:buNone/>
            </a:pPr>
            <a:endParaRPr>
              <a:solidFill>
                <a:srgbClr val="000000"/>
              </a:solidFill>
              <a:latin typeface="Raleway"/>
              <a:ea typeface="Raleway"/>
              <a:cs typeface="Raleway"/>
              <a:sym typeface="Raleway"/>
            </a:endParaRPr>
          </a:p>
          <a:p>
            <a:pPr marL="457200" lvl="0" indent="0" algn="l" rtl="0">
              <a:spcBef>
                <a:spcPts val="0"/>
              </a:spcBef>
              <a:spcAft>
                <a:spcPts val="0"/>
              </a:spcAft>
              <a:buNone/>
            </a:pPr>
            <a:endParaRPr>
              <a:solidFill>
                <a:srgbClr val="000000"/>
              </a:solidFill>
              <a:latin typeface="Raleway"/>
              <a:ea typeface="Raleway"/>
              <a:cs typeface="Raleway"/>
              <a:sym typeface="Raleway"/>
            </a:endParaRPr>
          </a:p>
        </p:txBody>
      </p:sp>
      <p:pic>
        <p:nvPicPr>
          <p:cNvPr id="236" name="Google Shape;236;gd0642d0631_0_1083"/>
          <p:cNvPicPr preferRelativeResize="0"/>
          <p:nvPr/>
        </p:nvPicPr>
        <p:blipFill rotWithShape="1">
          <a:blip r:embed="rId3">
            <a:alphaModFix/>
          </a:blip>
          <a:srcRect l="4095" t="1312"/>
          <a:stretch/>
        </p:blipFill>
        <p:spPr>
          <a:xfrm>
            <a:off x="4627112" y="951300"/>
            <a:ext cx="4239275" cy="3116849"/>
          </a:xfrm>
          <a:prstGeom prst="rect">
            <a:avLst/>
          </a:prstGeom>
          <a:noFill/>
          <a:ln>
            <a:noFill/>
          </a:ln>
        </p:spPr>
      </p:pic>
      <p:pic>
        <p:nvPicPr>
          <p:cNvPr id="237" name="Google Shape;237;gd0642d0631_0_1083"/>
          <p:cNvPicPr preferRelativeResize="0"/>
          <p:nvPr/>
        </p:nvPicPr>
        <p:blipFill>
          <a:blip r:embed="rId4">
            <a:alphaModFix/>
          </a:blip>
          <a:stretch>
            <a:fillRect/>
          </a:stretch>
        </p:blipFill>
        <p:spPr>
          <a:xfrm>
            <a:off x="862038" y="3336163"/>
            <a:ext cx="2867025" cy="876300"/>
          </a:xfrm>
          <a:prstGeom prst="rect">
            <a:avLst/>
          </a:prstGeom>
          <a:noFill/>
          <a:ln w="19050" cap="flat" cmpd="sng">
            <a:solidFill>
              <a:srgbClr val="FF0000"/>
            </a:solidFill>
            <a:prstDash val="solid"/>
            <a:round/>
            <a:headEnd type="none" w="sm" len="sm"/>
            <a:tailEnd type="none" w="sm" len="sm"/>
          </a:ln>
        </p:spPr>
      </p:pic>
      <p:sp>
        <p:nvSpPr>
          <p:cNvPr id="238" name="Google Shape;238;gd0642d0631_0_1083"/>
          <p:cNvSpPr txBox="1"/>
          <p:nvPr/>
        </p:nvSpPr>
        <p:spPr>
          <a:xfrm>
            <a:off x="4687100" y="4034750"/>
            <a:ext cx="4119300" cy="954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t>Turbulence energy spectrum and different modeling approaches from URANS to DNS (Argyropoulos and Markatos, 2015)</a:t>
            </a:r>
            <a:endParaRPr sz="1200"/>
          </a:p>
          <a:p>
            <a:pPr marL="0" lvl="0" indent="0" algn="ctr" rtl="0">
              <a:spcBef>
                <a:spcPts val="0"/>
              </a:spcBef>
              <a:spcAft>
                <a:spcPts val="0"/>
              </a:spcAft>
              <a:buNone/>
            </a:pPr>
            <a:endParaRPr>
              <a:latin typeface="Raleway"/>
              <a:ea typeface="Raleway"/>
              <a:cs typeface="Raleway"/>
              <a:sym typeface="Raleway"/>
            </a:endParaRPr>
          </a:p>
        </p:txBody>
      </p:sp>
      <p:sp>
        <p:nvSpPr>
          <p:cNvPr id="239" name="Google Shape;239;gd0642d0631_0_1083"/>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750"/>
              <a:buFont typeface="Arial"/>
              <a:buNone/>
            </a:pPr>
            <a:fld id="{00000000-1234-1234-1234-123412341234}" type="slidenum">
              <a:rPr lang="en-GB"/>
              <a:t>15</a:t>
            </a:fld>
            <a:endParaRPr/>
          </a:p>
        </p:txBody>
      </p:sp>
      <p:pic>
        <p:nvPicPr>
          <p:cNvPr id="240" name="Google Shape;240;gd0642d0631_0_1083"/>
          <p:cNvPicPr preferRelativeResize="0"/>
          <p:nvPr/>
        </p:nvPicPr>
        <p:blipFill>
          <a:blip r:embed="rId5">
            <a:alphaModFix/>
          </a:blip>
          <a:stretch>
            <a:fillRect/>
          </a:stretch>
        </p:blipFill>
        <p:spPr>
          <a:xfrm>
            <a:off x="1513188" y="4434950"/>
            <a:ext cx="1564750" cy="554100"/>
          </a:xfrm>
          <a:prstGeom prst="rect">
            <a:avLst/>
          </a:prstGeom>
          <a:noFill/>
          <a:ln w="19050"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gtEl>
                                        <p:attrNameLst>
                                          <p:attrName>style.visibility</p:attrName>
                                        </p:attrNameLst>
                                      </p:cBhvr>
                                      <p:to>
                                        <p:strVal val="visible"/>
                                      </p:to>
                                    </p:set>
                                    <p:animEffect transition="in" filter="fade">
                                      <p:cBhvr>
                                        <p:cTn id="7" dur="1000"/>
                                        <p:tgtEl>
                                          <p:spTgt spid="2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0"/>
                                        </p:tgtEl>
                                        <p:attrNameLst>
                                          <p:attrName>style.visibility</p:attrName>
                                        </p:attrNameLst>
                                      </p:cBhvr>
                                      <p:to>
                                        <p:strVal val="visible"/>
                                      </p:to>
                                    </p:set>
                                    <p:animEffect transition="in" filter="fade">
                                      <p:cBhvr>
                                        <p:cTn id="12" dur="1000"/>
                                        <p:tgtEl>
                                          <p:spTgt spid="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gd0642d0631_0_1094"/>
          <p:cNvSpPr txBox="1">
            <a:spLocks noGrp="1"/>
          </p:cNvSpPr>
          <p:nvPr>
            <p:ph type="title"/>
          </p:nvPr>
        </p:nvSpPr>
        <p:spPr>
          <a:xfrm>
            <a:off x="311700" y="39201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solidFill>
                  <a:srgbClr val="000000"/>
                </a:solidFill>
              </a:rPr>
              <a:t>Methodology</a:t>
            </a:r>
            <a:endParaRPr sz="3000">
              <a:solidFill>
                <a:srgbClr val="000000"/>
              </a:solidFill>
            </a:endParaRPr>
          </a:p>
        </p:txBody>
      </p:sp>
      <p:sp>
        <p:nvSpPr>
          <p:cNvPr id="246" name="Google Shape;246;gd0642d0631_0_1094"/>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750"/>
              <a:buFont typeface="Arial"/>
              <a:buNone/>
            </a:pPr>
            <a:fld id="{00000000-1234-1234-1234-123412341234}" type="slidenum">
              <a:rPr lang="en-GB"/>
              <a:t>16</a:t>
            </a:fld>
            <a:endParaRPr/>
          </a:p>
        </p:txBody>
      </p:sp>
      <p:sp>
        <p:nvSpPr>
          <p:cNvPr id="247" name="Google Shape;247;gd0642d0631_0_1094"/>
          <p:cNvSpPr txBox="1">
            <a:spLocks noGrp="1"/>
          </p:cNvSpPr>
          <p:nvPr>
            <p:ph type="body" idx="1"/>
          </p:nvPr>
        </p:nvSpPr>
        <p:spPr>
          <a:xfrm>
            <a:off x="311700" y="1352125"/>
            <a:ext cx="5461800" cy="2871900"/>
          </a:xfrm>
          <a:prstGeom prst="rect">
            <a:avLst/>
          </a:prstGeom>
        </p:spPr>
        <p:txBody>
          <a:bodyPr spcFirstLastPara="1" wrap="square" lIns="91425" tIns="91425" rIns="91425" bIns="91425" anchor="t" anchorCtr="0">
            <a:noAutofit/>
          </a:bodyPr>
          <a:lstStyle/>
          <a:p>
            <a:pPr marL="457200" lvl="0" indent="-387350" algn="l" rtl="0">
              <a:spcBef>
                <a:spcPts val="0"/>
              </a:spcBef>
              <a:spcAft>
                <a:spcPts val="0"/>
              </a:spcAft>
              <a:buClr>
                <a:srgbClr val="000000"/>
              </a:buClr>
              <a:buSzPts val="2500"/>
              <a:buChar char="●"/>
            </a:pPr>
            <a:r>
              <a:rPr lang="en-GB" sz="2500">
                <a:solidFill>
                  <a:srgbClr val="000000"/>
                </a:solidFill>
              </a:rPr>
              <a:t>OpenFOAM software</a:t>
            </a:r>
            <a:endParaRPr sz="2500">
              <a:solidFill>
                <a:srgbClr val="000000"/>
              </a:solidFill>
            </a:endParaRPr>
          </a:p>
          <a:p>
            <a:pPr marL="457200" lvl="0" indent="-387350" algn="l" rtl="0">
              <a:spcBef>
                <a:spcPts val="0"/>
              </a:spcBef>
              <a:spcAft>
                <a:spcPts val="0"/>
              </a:spcAft>
              <a:buClr>
                <a:srgbClr val="000000"/>
              </a:buClr>
              <a:buSzPts val="2500"/>
              <a:buChar char="●"/>
            </a:pPr>
            <a:r>
              <a:rPr lang="en-GB" sz="2500">
                <a:solidFill>
                  <a:srgbClr val="000000"/>
                </a:solidFill>
              </a:rPr>
              <a:t>Boundary conditions</a:t>
            </a:r>
            <a:endParaRPr sz="2500">
              <a:solidFill>
                <a:srgbClr val="000000"/>
              </a:solidFill>
            </a:endParaRPr>
          </a:p>
          <a:p>
            <a:pPr marL="457200" lvl="0" indent="-387350" algn="l" rtl="0">
              <a:spcBef>
                <a:spcPts val="0"/>
              </a:spcBef>
              <a:spcAft>
                <a:spcPts val="0"/>
              </a:spcAft>
              <a:buClr>
                <a:srgbClr val="000000"/>
              </a:buClr>
              <a:buSzPts val="2500"/>
              <a:buChar char="●"/>
            </a:pPr>
            <a:r>
              <a:rPr lang="en-GB" sz="2500">
                <a:solidFill>
                  <a:srgbClr val="000000"/>
                </a:solidFill>
              </a:rPr>
              <a:t>Mesh Generation</a:t>
            </a:r>
            <a:endParaRPr sz="2500">
              <a:solidFill>
                <a:srgbClr val="000000"/>
              </a:solidFill>
            </a:endParaRPr>
          </a:p>
          <a:p>
            <a:pPr marL="457200" lvl="0" indent="-387350" algn="l" rtl="0">
              <a:spcBef>
                <a:spcPts val="0"/>
              </a:spcBef>
              <a:spcAft>
                <a:spcPts val="0"/>
              </a:spcAft>
              <a:buClr>
                <a:srgbClr val="000000"/>
              </a:buClr>
              <a:buSzPts val="2500"/>
              <a:buChar char="●"/>
            </a:pPr>
            <a:r>
              <a:rPr lang="en-GB" sz="2500">
                <a:solidFill>
                  <a:srgbClr val="000000"/>
                </a:solidFill>
              </a:rPr>
              <a:t>Mesh Convergence study</a:t>
            </a:r>
            <a:endParaRPr sz="2500">
              <a:solidFill>
                <a:srgbClr val="000000"/>
              </a:solidFill>
            </a:endParaRPr>
          </a:p>
          <a:p>
            <a:pPr marL="457200" lvl="0" indent="-387350" algn="l" rtl="0">
              <a:spcBef>
                <a:spcPts val="0"/>
              </a:spcBef>
              <a:spcAft>
                <a:spcPts val="0"/>
              </a:spcAft>
              <a:buClr>
                <a:srgbClr val="000000"/>
              </a:buClr>
              <a:buSzPts val="2500"/>
              <a:buChar char="●"/>
            </a:pPr>
            <a:r>
              <a:rPr lang="en-GB" sz="2500">
                <a:solidFill>
                  <a:srgbClr val="000000"/>
                </a:solidFill>
              </a:rPr>
              <a:t>Solver setup in OpenFOAM</a:t>
            </a:r>
            <a:endParaRPr sz="2500">
              <a:solidFill>
                <a:srgbClr val="000000"/>
              </a:solidFill>
            </a:endParaRPr>
          </a:p>
          <a:p>
            <a:pPr marL="457200" lvl="0" indent="0" algn="l" rtl="0">
              <a:spcBef>
                <a:spcPts val="0"/>
              </a:spcBef>
              <a:spcAft>
                <a:spcPts val="0"/>
              </a:spcAft>
              <a:buNone/>
            </a:pPr>
            <a:endParaRPr sz="2500">
              <a:solidFill>
                <a:srgbClr val="000000"/>
              </a:solidFill>
            </a:endParaRPr>
          </a:p>
          <a:p>
            <a:pPr marL="457200" lvl="0" indent="0" algn="l" rtl="0">
              <a:spcBef>
                <a:spcPts val="0"/>
              </a:spcBef>
              <a:spcAft>
                <a:spcPts val="0"/>
              </a:spcAft>
              <a:buNone/>
            </a:pPr>
            <a:endParaRPr sz="2500">
              <a:solidFill>
                <a:srgbClr val="000000"/>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gd56912e0ee_2_4"/>
          <p:cNvSpPr txBox="1">
            <a:spLocks noGrp="1"/>
          </p:cNvSpPr>
          <p:nvPr>
            <p:ph type="title"/>
          </p:nvPr>
        </p:nvSpPr>
        <p:spPr>
          <a:xfrm>
            <a:off x="659025" y="519325"/>
            <a:ext cx="4216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OpenFOAM software</a:t>
            </a:r>
            <a:endParaRPr>
              <a:solidFill>
                <a:srgbClr val="000000"/>
              </a:solidFill>
            </a:endParaRPr>
          </a:p>
        </p:txBody>
      </p:sp>
      <p:sp>
        <p:nvSpPr>
          <p:cNvPr id="253" name="Google Shape;253;gd56912e0ee_2_4"/>
          <p:cNvSpPr txBox="1">
            <a:spLocks noGrp="1"/>
          </p:cNvSpPr>
          <p:nvPr>
            <p:ph type="body" idx="1"/>
          </p:nvPr>
        </p:nvSpPr>
        <p:spPr>
          <a:xfrm>
            <a:off x="507775" y="1471725"/>
            <a:ext cx="5571000" cy="27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b="1">
                <a:solidFill>
                  <a:srgbClr val="202124"/>
                </a:solidFill>
                <a:highlight>
                  <a:srgbClr val="FFFFFF"/>
                </a:highlight>
              </a:rPr>
              <a:t>OpenFOAM</a:t>
            </a:r>
            <a:r>
              <a:rPr lang="en-GB" sz="1600">
                <a:solidFill>
                  <a:srgbClr val="202124"/>
                </a:solidFill>
                <a:highlight>
                  <a:srgbClr val="FFFFFF"/>
                </a:highlight>
              </a:rPr>
              <a:t> is a free CFD toolbox. It is used in academia and industry to solve wide variety of computational problems (OpenFoam.com, 2016).</a:t>
            </a:r>
            <a:endParaRPr sz="1600">
              <a:solidFill>
                <a:srgbClr val="202124"/>
              </a:solidFill>
              <a:highlight>
                <a:srgbClr val="FFFFFF"/>
              </a:highlight>
            </a:endParaRPr>
          </a:p>
          <a:p>
            <a:pPr marL="0" lvl="0" indent="0" algn="l" rtl="0">
              <a:spcBef>
                <a:spcPts val="0"/>
              </a:spcBef>
              <a:spcAft>
                <a:spcPts val="0"/>
              </a:spcAft>
              <a:buNone/>
            </a:pPr>
            <a:endParaRPr sz="1600">
              <a:solidFill>
                <a:srgbClr val="202124"/>
              </a:solidFill>
              <a:highlight>
                <a:srgbClr val="FFFFFF"/>
              </a:highlight>
            </a:endParaRPr>
          </a:p>
          <a:p>
            <a:pPr marL="0" lvl="0" indent="0" algn="l" rtl="0">
              <a:spcBef>
                <a:spcPts val="0"/>
              </a:spcBef>
              <a:spcAft>
                <a:spcPts val="0"/>
              </a:spcAft>
              <a:buNone/>
            </a:pPr>
            <a:r>
              <a:rPr lang="en-GB" sz="1600">
                <a:solidFill>
                  <a:srgbClr val="202124"/>
                </a:solidFill>
                <a:highlight>
                  <a:srgbClr val="FFFFFF"/>
                </a:highlight>
              </a:rPr>
              <a:t>OpenFoam simulation folder consists of:</a:t>
            </a:r>
            <a:endParaRPr sz="1600">
              <a:solidFill>
                <a:srgbClr val="202124"/>
              </a:solidFill>
              <a:highlight>
                <a:srgbClr val="FFFFFF"/>
              </a:highlight>
            </a:endParaRPr>
          </a:p>
          <a:p>
            <a:pPr marL="457200" lvl="0" indent="-330200" algn="l" rtl="0">
              <a:spcBef>
                <a:spcPts val="0"/>
              </a:spcBef>
              <a:spcAft>
                <a:spcPts val="0"/>
              </a:spcAft>
              <a:buClr>
                <a:srgbClr val="202124"/>
              </a:buClr>
              <a:buSzPts val="1600"/>
              <a:buChar char="●"/>
            </a:pPr>
            <a:r>
              <a:rPr lang="en-GB" sz="1600" b="1">
                <a:solidFill>
                  <a:srgbClr val="202124"/>
                </a:solidFill>
                <a:highlight>
                  <a:srgbClr val="FFFFFF"/>
                </a:highlight>
              </a:rPr>
              <a:t>0/:</a:t>
            </a:r>
            <a:r>
              <a:rPr lang="en-GB" sz="1600">
                <a:solidFill>
                  <a:srgbClr val="202124"/>
                </a:solidFill>
                <a:highlight>
                  <a:srgbClr val="FFFFFF"/>
                </a:highlight>
              </a:rPr>
              <a:t> Initial conditions (U, P, omega, epsilon)</a:t>
            </a:r>
            <a:endParaRPr sz="1600">
              <a:solidFill>
                <a:srgbClr val="202124"/>
              </a:solidFill>
              <a:highlight>
                <a:srgbClr val="FFFFFF"/>
              </a:highlight>
            </a:endParaRPr>
          </a:p>
          <a:p>
            <a:pPr marL="457200" lvl="0" indent="-330200" algn="l" rtl="0">
              <a:spcBef>
                <a:spcPts val="0"/>
              </a:spcBef>
              <a:spcAft>
                <a:spcPts val="0"/>
              </a:spcAft>
              <a:buClr>
                <a:srgbClr val="202124"/>
              </a:buClr>
              <a:buSzPts val="1600"/>
              <a:buChar char="●"/>
            </a:pPr>
            <a:r>
              <a:rPr lang="en-GB" sz="1600" b="1">
                <a:solidFill>
                  <a:srgbClr val="202124"/>
                </a:solidFill>
                <a:highlight>
                  <a:srgbClr val="FFFFFF"/>
                </a:highlight>
              </a:rPr>
              <a:t>Constant/:</a:t>
            </a:r>
            <a:r>
              <a:rPr lang="en-GB" sz="1600">
                <a:solidFill>
                  <a:srgbClr val="202124"/>
                </a:solidFill>
                <a:highlight>
                  <a:srgbClr val="FFFFFF"/>
                </a:highlight>
              </a:rPr>
              <a:t> Turbulent properties</a:t>
            </a:r>
            <a:endParaRPr sz="1600">
              <a:solidFill>
                <a:srgbClr val="202124"/>
              </a:solidFill>
              <a:highlight>
                <a:srgbClr val="FFFFFF"/>
              </a:highlight>
            </a:endParaRPr>
          </a:p>
          <a:p>
            <a:pPr marL="457200" lvl="0" indent="-330200" algn="l" rtl="0">
              <a:spcBef>
                <a:spcPts val="0"/>
              </a:spcBef>
              <a:spcAft>
                <a:spcPts val="0"/>
              </a:spcAft>
              <a:buClr>
                <a:srgbClr val="202124"/>
              </a:buClr>
              <a:buSzPts val="1600"/>
              <a:buChar char="●"/>
            </a:pPr>
            <a:r>
              <a:rPr lang="en-GB" sz="1600" b="1">
                <a:solidFill>
                  <a:srgbClr val="202124"/>
                </a:solidFill>
                <a:highlight>
                  <a:srgbClr val="FFFFFF"/>
                </a:highlight>
              </a:rPr>
              <a:t>System/:</a:t>
            </a:r>
            <a:r>
              <a:rPr lang="en-GB" sz="1600">
                <a:solidFill>
                  <a:srgbClr val="202124"/>
                </a:solidFill>
                <a:highlight>
                  <a:srgbClr val="FFFFFF"/>
                </a:highlight>
              </a:rPr>
              <a:t> Simulation structure (control, mesh, solution, scheme dictionaries)</a:t>
            </a:r>
            <a:endParaRPr sz="1600">
              <a:solidFill>
                <a:srgbClr val="202124"/>
              </a:solidFill>
              <a:highlight>
                <a:srgbClr val="FFFFFF"/>
              </a:highlight>
            </a:endParaRPr>
          </a:p>
        </p:txBody>
      </p:sp>
      <p:sp>
        <p:nvSpPr>
          <p:cNvPr id="254" name="Google Shape;254;gd56912e0ee_2_4"/>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750"/>
              <a:buFont typeface="Arial"/>
              <a:buNone/>
            </a:pPr>
            <a:fld id="{00000000-1234-1234-1234-123412341234}" type="slidenum">
              <a:rPr lang="en-GB"/>
              <a:t>17</a:t>
            </a:fld>
            <a:endParaRPr/>
          </a:p>
        </p:txBody>
      </p:sp>
      <p:pic>
        <p:nvPicPr>
          <p:cNvPr id="255" name="Google Shape;255;gd56912e0ee_2_4"/>
          <p:cNvPicPr preferRelativeResize="0"/>
          <p:nvPr/>
        </p:nvPicPr>
        <p:blipFill>
          <a:blip r:embed="rId3">
            <a:alphaModFix/>
          </a:blip>
          <a:stretch>
            <a:fillRect/>
          </a:stretch>
        </p:blipFill>
        <p:spPr>
          <a:xfrm>
            <a:off x="6002538" y="1376125"/>
            <a:ext cx="2143125" cy="2143125"/>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gd0642d0631_0_1101"/>
          <p:cNvSpPr txBox="1">
            <a:spLocks noGrp="1"/>
          </p:cNvSpPr>
          <p:nvPr>
            <p:ph type="title"/>
          </p:nvPr>
        </p:nvSpPr>
        <p:spPr>
          <a:xfrm>
            <a:off x="227050" y="9881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Boundary conditions</a:t>
            </a:r>
            <a:endParaRPr>
              <a:solidFill>
                <a:srgbClr val="000000"/>
              </a:solidFill>
            </a:endParaRPr>
          </a:p>
        </p:txBody>
      </p:sp>
      <p:sp>
        <p:nvSpPr>
          <p:cNvPr id="261" name="Google Shape;261;gd0642d0631_0_1101"/>
          <p:cNvSpPr txBox="1">
            <a:spLocks noGrp="1"/>
          </p:cNvSpPr>
          <p:nvPr>
            <p:ph type="body" idx="1"/>
          </p:nvPr>
        </p:nvSpPr>
        <p:spPr>
          <a:xfrm>
            <a:off x="276953" y="755200"/>
            <a:ext cx="3999900" cy="2765400"/>
          </a:xfrm>
          <a:prstGeom prst="rect">
            <a:avLst/>
          </a:prstGeom>
        </p:spPr>
        <p:txBody>
          <a:bodyPr spcFirstLastPara="1" wrap="square" lIns="91425" tIns="91425" rIns="91425" bIns="91425" anchor="t" anchorCtr="0">
            <a:noAutofit/>
          </a:bodyPr>
          <a:lstStyle/>
          <a:p>
            <a:pPr marL="457200" lvl="0" indent="-304800" algn="just" rtl="0">
              <a:lnSpc>
                <a:spcPct val="100000"/>
              </a:lnSpc>
              <a:spcBef>
                <a:spcPts val="1200"/>
              </a:spcBef>
              <a:spcAft>
                <a:spcPts val="0"/>
              </a:spcAft>
              <a:buClr>
                <a:srgbClr val="000000"/>
              </a:buClr>
              <a:buSzPts val="1200"/>
              <a:buChar char="●"/>
            </a:pPr>
            <a:r>
              <a:rPr lang="en-GB" sz="1200">
                <a:solidFill>
                  <a:srgbClr val="000000"/>
                </a:solidFill>
              </a:rPr>
              <a:t>Inlet fluid velocity: 40 m/s (saved in 0 file )</a:t>
            </a:r>
            <a:endParaRPr sz="1200">
              <a:solidFill>
                <a:srgbClr val="000000"/>
              </a:solidFill>
            </a:endParaRPr>
          </a:p>
          <a:p>
            <a:pPr marL="457200" lvl="0" indent="-304800" algn="just" rtl="0">
              <a:lnSpc>
                <a:spcPct val="100000"/>
              </a:lnSpc>
              <a:spcBef>
                <a:spcPts val="0"/>
              </a:spcBef>
              <a:spcAft>
                <a:spcPts val="0"/>
              </a:spcAft>
              <a:buClr>
                <a:srgbClr val="000000"/>
              </a:buClr>
              <a:buSzPts val="1200"/>
              <a:buChar char="●"/>
            </a:pPr>
            <a:r>
              <a:rPr lang="en-GB" sz="1200">
                <a:solidFill>
                  <a:srgbClr val="000000"/>
                </a:solidFill>
              </a:rPr>
              <a:t>Outlet: zero gradient velocity</a:t>
            </a:r>
            <a:endParaRPr sz="1200">
              <a:solidFill>
                <a:srgbClr val="000000"/>
              </a:solidFill>
            </a:endParaRPr>
          </a:p>
          <a:p>
            <a:pPr marL="0" lvl="0" indent="0" algn="just" rtl="0">
              <a:lnSpc>
                <a:spcPct val="100000"/>
              </a:lnSpc>
              <a:spcBef>
                <a:spcPts val="1200"/>
              </a:spcBef>
              <a:spcAft>
                <a:spcPts val="0"/>
              </a:spcAft>
              <a:buNone/>
            </a:pPr>
            <a:endParaRPr sz="1200">
              <a:solidFill>
                <a:srgbClr val="000000"/>
              </a:solidFill>
            </a:endParaRPr>
          </a:p>
          <a:p>
            <a:pPr marL="0" lvl="0" indent="0" algn="just" rtl="0">
              <a:lnSpc>
                <a:spcPct val="100000"/>
              </a:lnSpc>
              <a:spcBef>
                <a:spcPts val="1200"/>
              </a:spcBef>
              <a:spcAft>
                <a:spcPts val="0"/>
              </a:spcAft>
              <a:buNone/>
            </a:pPr>
            <a:r>
              <a:rPr lang="en-GB" sz="1200">
                <a:solidFill>
                  <a:srgbClr val="000000"/>
                </a:solidFill>
              </a:rPr>
              <a:t>The dimensions of the Ahmed body:</a:t>
            </a:r>
            <a:endParaRPr sz="1200">
              <a:solidFill>
                <a:srgbClr val="000000"/>
              </a:solidFill>
            </a:endParaRPr>
          </a:p>
          <a:p>
            <a:pPr marL="457200" lvl="0" indent="-304800" algn="just" rtl="0">
              <a:lnSpc>
                <a:spcPct val="100000"/>
              </a:lnSpc>
              <a:spcBef>
                <a:spcPts val="1200"/>
              </a:spcBef>
              <a:spcAft>
                <a:spcPts val="0"/>
              </a:spcAft>
              <a:buClr>
                <a:srgbClr val="000000"/>
              </a:buClr>
              <a:buSzPts val="1200"/>
              <a:buChar char="●"/>
            </a:pPr>
            <a:r>
              <a:rPr lang="en-GB" sz="1200">
                <a:solidFill>
                  <a:srgbClr val="000000"/>
                </a:solidFill>
              </a:rPr>
              <a:t>W (x-axis) = 389 mm</a:t>
            </a:r>
            <a:endParaRPr sz="1200">
              <a:solidFill>
                <a:srgbClr val="000000"/>
              </a:solidFill>
            </a:endParaRPr>
          </a:p>
          <a:p>
            <a:pPr marL="457200" lvl="0" indent="-304800" algn="just" rtl="0">
              <a:lnSpc>
                <a:spcPct val="100000"/>
              </a:lnSpc>
              <a:spcBef>
                <a:spcPts val="0"/>
              </a:spcBef>
              <a:spcAft>
                <a:spcPts val="0"/>
              </a:spcAft>
              <a:buClr>
                <a:srgbClr val="000000"/>
              </a:buClr>
              <a:buSzPts val="1200"/>
              <a:buChar char="●"/>
            </a:pPr>
            <a:r>
              <a:rPr lang="en-GB" sz="1200">
                <a:solidFill>
                  <a:srgbClr val="000000"/>
                </a:solidFill>
              </a:rPr>
              <a:t>L (y-axis) = 1040 mm</a:t>
            </a:r>
            <a:endParaRPr sz="1200">
              <a:solidFill>
                <a:srgbClr val="000000"/>
              </a:solidFill>
            </a:endParaRPr>
          </a:p>
          <a:p>
            <a:pPr marL="457200" lvl="0" indent="-304800" algn="just" rtl="0">
              <a:lnSpc>
                <a:spcPct val="100000"/>
              </a:lnSpc>
              <a:spcBef>
                <a:spcPts val="0"/>
              </a:spcBef>
              <a:spcAft>
                <a:spcPts val="0"/>
              </a:spcAft>
              <a:buClr>
                <a:srgbClr val="000000"/>
              </a:buClr>
              <a:buSzPts val="1200"/>
              <a:buChar char="●"/>
            </a:pPr>
            <a:r>
              <a:rPr lang="en-GB" sz="1200">
                <a:solidFill>
                  <a:srgbClr val="000000"/>
                </a:solidFill>
              </a:rPr>
              <a:t>H (z-axis) = 288 mm</a:t>
            </a:r>
            <a:endParaRPr sz="1200">
              <a:solidFill>
                <a:srgbClr val="000000"/>
              </a:solidFill>
            </a:endParaRPr>
          </a:p>
          <a:p>
            <a:pPr marL="0" lvl="0" indent="0" algn="l" rtl="0">
              <a:lnSpc>
                <a:spcPct val="100000"/>
              </a:lnSpc>
              <a:spcBef>
                <a:spcPts val="1200"/>
              </a:spcBef>
              <a:spcAft>
                <a:spcPts val="0"/>
              </a:spcAft>
              <a:buNone/>
            </a:pPr>
            <a:endParaRPr sz="1200">
              <a:solidFill>
                <a:srgbClr val="000000"/>
              </a:solidFill>
            </a:endParaRPr>
          </a:p>
          <a:p>
            <a:pPr marL="0" lvl="0" indent="0" algn="l" rtl="0">
              <a:lnSpc>
                <a:spcPct val="100000"/>
              </a:lnSpc>
              <a:spcBef>
                <a:spcPts val="1200"/>
              </a:spcBef>
              <a:spcAft>
                <a:spcPts val="0"/>
              </a:spcAft>
              <a:buNone/>
            </a:pPr>
            <a:r>
              <a:rPr lang="en-GB" sz="1200">
                <a:solidFill>
                  <a:srgbClr val="000000"/>
                </a:solidFill>
              </a:rPr>
              <a:t>The </a:t>
            </a:r>
            <a:r>
              <a:rPr lang="en-GB" sz="1200" b="1">
                <a:solidFill>
                  <a:srgbClr val="000000"/>
                </a:solidFill>
              </a:rPr>
              <a:t>Fluid Properties</a:t>
            </a:r>
            <a:r>
              <a:rPr lang="en-GB" sz="1200">
                <a:solidFill>
                  <a:srgbClr val="000000"/>
                </a:solidFill>
              </a:rPr>
              <a:t> based on the experimental conditions are saved 0 file:</a:t>
            </a:r>
            <a:endParaRPr sz="1200">
              <a:solidFill>
                <a:srgbClr val="000000"/>
              </a:solidFill>
            </a:endParaRPr>
          </a:p>
          <a:p>
            <a:pPr marL="457200" lvl="0" indent="-342900" algn="l" rtl="0">
              <a:lnSpc>
                <a:spcPct val="100000"/>
              </a:lnSpc>
              <a:spcBef>
                <a:spcPts val="1200"/>
              </a:spcBef>
              <a:spcAft>
                <a:spcPts val="0"/>
              </a:spcAft>
              <a:buClr>
                <a:srgbClr val="000000"/>
              </a:buClr>
              <a:buSzPts val="1800"/>
              <a:buChar char="●"/>
            </a:pPr>
            <a:r>
              <a:rPr lang="en-GB" sz="700">
                <a:solidFill>
                  <a:srgbClr val="000000"/>
                </a:solidFill>
              </a:rPr>
              <a:t> </a:t>
            </a:r>
            <a:r>
              <a:rPr lang="en-GB" sz="1200">
                <a:solidFill>
                  <a:srgbClr val="000000"/>
                </a:solidFill>
              </a:rPr>
              <a:t>Density (ρ) of fluid (air) at 25 </a:t>
            </a:r>
            <a:r>
              <a:rPr lang="en-GB" sz="1200" baseline="30000">
                <a:solidFill>
                  <a:srgbClr val="000000"/>
                </a:solidFill>
              </a:rPr>
              <a:t>0</a:t>
            </a:r>
            <a:r>
              <a:rPr lang="en-GB" sz="1200">
                <a:solidFill>
                  <a:srgbClr val="000000"/>
                </a:solidFill>
              </a:rPr>
              <a:t>C is 1.225 kg/m</a:t>
            </a:r>
            <a:r>
              <a:rPr lang="en-GB" sz="1200" baseline="30000">
                <a:solidFill>
                  <a:srgbClr val="000000"/>
                </a:solidFill>
              </a:rPr>
              <a:t>3</a:t>
            </a:r>
            <a:r>
              <a:rPr lang="en-GB" sz="1200">
                <a:solidFill>
                  <a:srgbClr val="000000"/>
                </a:solidFill>
              </a:rPr>
              <a:t>.</a:t>
            </a:r>
            <a:endParaRPr sz="1200">
              <a:solidFill>
                <a:srgbClr val="000000"/>
              </a:solidFill>
            </a:endParaRPr>
          </a:p>
          <a:p>
            <a:pPr marL="457200" lvl="0" indent="-342900" algn="l" rtl="0">
              <a:lnSpc>
                <a:spcPct val="100000"/>
              </a:lnSpc>
              <a:spcBef>
                <a:spcPts val="0"/>
              </a:spcBef>
              <a:spcAft>
                <a:spcPts val="0"/>
              </a:spcAft>
              <a:buClr>
                <a:srgbClr val="000000"/>
              </a:buClr>
              <a:buSzPts val="1800"/>
              <a:buChar char="●"/>
            </a:pPr>
            <a:r>
              <a:rPr lang="en-GB" sz="700">
                <a:solidFill>
                  <a:srgbClr val="000000"/>
                </a:solidFill>
              </a:rPr>
              <a:t> </a:t>
            </a:r>
            <a:r>
              <a:rPr lang="en-GB" sz="1200">
                <a:solidFill>
                  <a:srgbClr val="000000"/>
                </a:solidFill>
              </a:rPr>
              <a:t>Kinematic viscosity (υ) of fluid is 1.5*10</a:t>
            </a:r>
            <a:r>
              <a:rPr lang="en-GB" sz="1200" baseline="30000">
                <a:solidFill>
                  <a:srgbClr val="000000"/>
                </a:solidFill>
              </a:rPr>
              <a:t>-5 </a:t>
            </a:r>
            <a:r>
              <a:rPr lang="en-GB" sz="1200">
                <a:solidFill>
                  <a:srgbClr val="000000"/>
                </a:solidFill>
              </a:rPr>
              <a:t>m</a:t>
            </a:r>
            <a:r>
              <a:rPr lang="en-GB" sz="1200" baseline="30000">
                <a:solidFill>
                  <a:srgbClr val="000000"/>
                </a:solidFill>
              </a:rPr>
              <a:t>2</a:t>
            </a:r>
            <a:r>
              <a:rPr lang="en-GB" sz="1200">
                <a:solidFill>
                  <a:srgbClr val="000000"/>
                </a:solidFill>
              </a:rPr>
              <a:t>/s.</a:t>
            </a:r>
            <a:endParaRPr sz="1200">
              <a:solidFill>
                <a:srgbClr val="000000"/>
              </a:solidFill>
            </a:endParaRPr>
          </a:p>
          <a:p>
            <a:pPr marL="457200" lvl="0" indent="-342900" algn="l" rtl="0">
              <a:lnSpc>
                <a:spcPct val="100000"/>
              </a:lnSpc>
              <a:spcBef>
                <a:spcPts val="0"/>
              </a:spcBef>
              <a:spcAft>
                <a:spcPts val="0"/>
              </a:spcAft>
              <a:buClr>
                <a:srgbClr val="000000"/>
              </a:buClr>
              <a:buSzPts val="1800"/>
              <a:buFont typeface="Raleway"/>
              <a:buChar char="●"/>
            </a:pPr>
            <a:r>
              <a:rPr lang="en-GB" sz="700">
                <a:solidFill>
                  <a:srgbClr val="000000"/>
                </a:solidFill>
              </a:rPr>
              <a:t> </a:t>
            </a:r>
            <a:r>
              <a:rPr lang="en-GB" sz="1200">
                <a:solidFill>
                  <a:srgbClr val="000000"/>
                </a:solidFill>
              </a:rPr>
              <a:t>Reynolds number based on the height of Ahmed Body: 768000</a:t>
            </a:r>
            <a:endParaRPr sz="1200">
              <a:solidFill>
                <a:srgbClr val="000000"/>
              </a:solidFill>
            </a:endParaRPr>
          </a:p>
          <a:p>
            <a:pPr marL="0" lvl="0" indent="0" algn="l" rtl="0">
              <a:spcBef>
                <a:spcPts val="1200"/>
              </a:spcBef>
              <a:spcAft>
                <a:spcPts val="0"/>
              </a:spcAft>
              <a:buNone/>
            </a:pPr>
            <a:endParaRPr>
              <a:latin typeface="Raleway"/>
              <a:ea typeface="Raleway"/>
              <a:cs typeface="Raleway"/>
              <a:sym typeface="Raleway"/>
            </a:endParaRPr>
          </a:p>
        </p:txBody>
      </p:sp>
      <p:pic>
        <p:nvPicPr>
          <p:cNvPr id="262" name="Google Shape;262;gd0642d0631_0_1101"/>
          <p:cNvPicPr preferRelativeResize="0"/>
          <p:nvPr/>
        </p:nvPicPr>
        <p:blipFill>
          <a:blip r:embed="rId3">
            <a:alphaModFix/>
          </a:blip>
          <a:stretch>
            <a:fillRect/>
          </a:stretch>
        </p:blipFill>
        <p:spPr>
          <a:xfrm>
            <a:off x="4820825" y="856850"/>
            <a:ext cx="3926825" cy="2262175"/>
          </a:xfrm>
          <a:prstGeom prst="rect">
            <a:avLst/>
          </a:prstGeom>
          <a:noFill/>
          <a:ln>
            <a:noFill/>
          </a:ln>
        </p:spPr>
      </p:pic>
      <p:pic>
        <p:nvPicPr>
          <p:cNvPr id="263" name="Google Shape;263;gd0642d0631_0_1101"/>
          <p:cNvPicPr preferRelativeResize="0"/>
          <p:nvPr/>
        </p:nvPicPr>
        <p:blipFill>
          <a:blip r:embed="rId4">
            <a:alphaModFix/>
          </a:blip>
          <a:stretch>
            <a:fillRect/>
          </a:stretch>
        </p:blipFill>
        <p:spPr>
          <a:xfrm>
            <a:off x="4820825" y="3216339"/>
            <a:ext cx="3926825" cy="1788911"/>
          </a:xfrm>
          <a:prstGeom prst="rect">
            <a:avLst/>
          </a:prstGeom>
          <a:noFill/>
          <a:ln>
            <a:noFill/>
          </a:ln>
        </p:spPr>
      </p:pic>
      <p:sp>
        <p:nvSpPr>
          <p:cNvPr id="264" name="Google Shape;264;gd0642d0631_0_1101"/>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750"/>
              <a:buFont typeface="Arial"/>
              <a:buNone/>
            </a:pPr>
            <a:fld id="{00000000-1234-1234-1234-123412341234}" type="slidenum">
              <a:rPr lang="en-GB"/>
              <a:t>18</a:t>
            </a:fld>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gd0642d0631_0_1110"/>
          <p:cNvSpPr txBox="1">
            <a:spLocks noGrp="1"/>
          </p:cNvSpPr>
          <p:nvPr>
            <p:ph type="title"/>
          </p:nvPr>
        </p:nvSpPr>
        <p:spPr>
          <a:xfrm>
            <a:off x="311700" y="100758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gd0642d0631_0_1110"/>
          <p:cNvSpPr txBox="1">
            <a:spLocks noGrp="1"/>
          </p:cNvSpPr>
          <p:nvPr>
            <p:ph type="body" idx="1"/>
          </p:nvPr>
        </p:nvSpPr>
        <p:spPr>
          <a:xfrm>
            <a:off x="48500" y="60000"/>
            <a:ext cx="4268400" cy="572700"/>
          </a:xfrm>
          <a:prstGeom prst="rect">
            <a:avLst/>
          </a:prstGeom>
          <a:ln w="9525" cap="flat" cmpd="sng">
            <a:solidFill>
              <a:schemeClr val="accent4"/>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000000"/>
                </a:solidFill>
              </a:rPr>
              <a:t>4 Steps of Mesh Generation </a:t>
            </a:r>
            <a:endParaRPr sz="2400">
              <a:solidFill>
                <a:srgbClr val="000000"/>
              </a:solidFill>
            </a:endParaRPr>
          </a:p>
          <a:p>
            <a:pPr marL="457200" lvl="0" indent="0" algn="l" rtl="0">
              <a:spcBef>
                <a:spcPts val="0"/>
              </a:spcBef>
              <a:spcAft>
                <a:spcPts val="0"/>
              </a:spcAft>
              <a:buNone/>
            </a:pPr>
            <a:endParaRPr>
              <a:solidFill>
                <a:srgbClr val="000000"/>
              </a:solidFill>
              <a:latin typeface="Lato"/>
              <a:ea typeface="Lato"/>
              <a:cs typeface="Lato"/>
              <a:sym typeface="Lato"/>
            </a:endParaRPr>
          </a:p>
        </p:txBody>
      </p:sp>
      <p:sp>
        <p:nvSpPr>
          <p:cNvPr id="271" name="Google Shape;271;gd0642d0631_0_1110"/>
          <p:cNvSpPr txBox="1"/>
          <p:nvPr/>
        </p:nvSpPr>
        <p:spPr>
          <a:xfrm>
            <a:off x="4840100" y="4371325"/>
            <a:ext cx="4204800" cy="3540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1200"/>
              </a:spcBef>
              <a:spcAft>
                <a:spcPts val="1200"/>
              </a:spcAft>
              <a:buNone/>
            </a:pPr>
            <a:r>
              <a:rPr lang="en-GB" sz="1100"/>
              <a:t>The overview of meshing process (OpenFoam.com,2016)</a:t>
            </a:r>
            <a:endParaRPr sz="1100"/>
          </a:p>
        </p:txBody>
      </p:sp>
      <p:pic>
        <p:nvPicPr>
          <p:cNvPr id="272" name="Google Shape;272;gd0642d0631_0_1110"/>
          <p:cNvPicPr preferRelativeResize="0"/>
          <p:nvPr/>
        </p:nvPicPr>
        <p:blipFill>
          <a:blip r:embed="rId3">
            <a:alphaModFix/>
          </a:blip>
          <a:stretch>
            <a:fillRect/>
          </a:stretch>
        </p:blipFill>
        <p:spPr>
          <a:xfrm>
            <a:off x="443975" y="839025"/>
            <a:ext cx="1741700" cy="1068114"/>
          </a:xfrm>
          <a:prstGeom prst="rect">
            <a:avLst/>
          </a:prstGeom>
          <a:noFill/>
          <a:ln>
            <a:noFill/>
          </a:ln>
        </p:spPr>
      </p:pic>
      <p:pic>
        <p:nvPicPr>
          <p:cNvPr id="273" name="Google Shape;273;gd0642d0631_0_1110"/>
          <p:cNvPicPr preferRelativeResize="0"/>
          <p:nvPr/>
        </p:nvPicPr>
        <p:blipFill>
          <a:blip r:embed="rId4">
            <a:alphaModFix/>
          </a:blip>
          <a:stretch>
            <a:fillRect/>
          </a:stretch>
        </p:blipFill>
        <p:spPr>
          <a:xfrm>
            <a:off x="2611825" y="843788"/>
            <a:ext cx="1704975" cy="1047750"/>
          </a:xfrm>
          <a:prstGeom prst="rect">
            <a:avLst/>
          </a:prstGeom>
          <a:noFill/>
          <a:ln>
            <a:noFill/>
          </a:ln>
        </p:spPr>
      </p:pic>
      <p:sp>
        <p:nvSpPr>
          <p:cNvPr id="274" name="Google Shape;274;gd0642d0631_0_1110"/>
          <p:cNvSpPr txBox="1"/>
          <p:nvPr/>
        </p:nvSpPr>
        <p:spPr>
          <a:xfrm>
            <a:off x="442475" y="2048000"/>
            <a:ext cx="1727100" cy="4002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a:t>1.BlockMesh</a:t>
            </a:r>
            <a:endParaRPr/>
          </a:p>
        </p:txBody>
      </p:sp>
      <p:pic>
        <p:nvPicPr>
          <p:cNvPr id="275" name="Google Shape;275;gd0642d0631_0_1110"/>
          <p:cNvPicPr preferRelativeResize="0"/>
          <p:nvPr/>
        </p:nvPicPr>
        <p:blipFill>
          <a:blip r:embed="rId5">
            <a:alphaModFix/>
          </a:blip>
          <a:stretch>
            <a:fillRect/>
          </a:stretch>
        </p:blipFill>
        <p:spPr>
          <a:xfrm>
            <a:off x="442463" y="2671475"/>
            <a:ext cx="1727061" cy="1053950"/>
          </a:xfrm>
          <a:prstGeom prst="rect">
            <a:avLst/>
          </a:prstGeom>
          <a:noFill/>
          <a:ln>
            <a:noFill/>
          </a:ln>
        </p:spPr>
      </p:pic>
      <p:sp>
        <p:nvSpPr>
          <p:cNvPr id="276" name="Google Shape;276;gd0642d0631_0_1110"/>
          <p:cNvSpPr txBox="1"/>
          <p:nvPr/>
        </p:nvSpPr>
        <p:spPr>
          <a:xfrm>
            <a:off x="443975" y="3863500"/>
            <a:ext cx="1690200" cy="4002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a:t>3. Snapping</a:t>
            </a:r>
            <a:endParaRPr/>
          </a:p>
        </p:txBody>
      </p:sp>
      <p:sp>
        <p:nvSpPr>
          <p:cNvPr id="277" name="Google Shape;277;gd0642d0631_0_1110"/>
          <p:cNvSpPr txBox="1"/>
          <p:nvPr/>
        </p:nvSpPr>
        <p:spPr>
          <a:xfrm>
            <a:off x="2668475" y="2048000"/>
            <a:ext cx="1629600" cy="4002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a:t>2. Castellation</a:t>
            </a:r>
            <a:endParaRPr/>
          </a:p>
        </p:txBody>
      </p:sp>
      <p:pic>
        <p:nvPicPr>
          <p:cNvPr id="278" name="Google Shape;278;gd0642d0631_0_1110"/>
          <p:cNvPicPr preferRelativeResize="0"/>
          <p:nvPr/>
        </p:nvPicPr>
        <p:blipFill>
          <a:blip r:embed="rId6">
            <a:alphaModFix/>
          </a:blip>
          <a:stretch>
            <a:fillRect/>
          </a:stretch>
        </p:blipFill>
        <p:spPr>
          <a:xfrm>
            <a:off x="2630123" y="2671475"/>
            <a:ext cx="1741697" cy="1053950"/>
          </a:xfrm>
          <a:prstGeom prst="rect">
            <a:avLst/>
          </a:prstGeom>
          <a:noFill/>
          <a:ln>
            <a:noFill/>
          </a:ln>
        </p:spPr>
      </p:pic>
      <p:sp>
        <p:nvSpPr>
          <p:cNvPr id="279" name="Google Shape;279;gd0642d0631_0_1110"/>
          <p:cNvSpPr txBox="1"/>
          <p:nvPr/>
        </p:nvSpPr>
        <p:spPr>
          <a:xfrm>
            <a:off x="2686175" y="3863500"/>
            <a:ext cx="1629600" cy="4002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a:t>4. Adding layers</a:t>
            </a:r>
            <a:endParaRPr/>
          </a:p>
        </p:txBody>
      </p:sp>
      <p:sp>
        <p:nvSpPr>
          <p:cNvPr id="280" name="Google Shape;280;gd0642d0631_0_1110"/>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750"/>
              <a:buFont typeface="Arial"/>
              <a:buNone/>
            </a:pPr>
            <a:fld id="{00000000-1234-1234-1234-123412341234}" type="slidenum">
              <a:rPr lang="en-GB"/>
              <a:t>19</a:t>
            </a:fld>
            <a:endParaRPr/>
          </a:p>
        </p:txBody>
      </p:sp>
      <p:pic>
        <p:nvPicPr>
          <p:cNvPr id="281" name="Google Shape;281;gd0642d0631_0_1110"/>
          <p:cNvPicPr preferRelativeResize="0"/>
          <p:nvPr/>
        </p:nvPicPr>
        <p:blipFill>
          <a:blip r:embed="rId7">
            <a:alphaModFix/>
          </a:blip>
          <a:stretch>
            <a:fillRect/>
          </a:stretch>
        </p:blipFill>
        <p:spPr>
          <a:xfrm>
            <a:off x="4952750" y="825935"/>
            <a:ext cx="3794876" cy="335215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2"/>
                                        </p:tgtEl>
                                        <p:attrNameLst>
                                          <p:attrName>style.visibility</p:attrName>
                                        </p:attrNameLst>
                                      </p:cBhvr>
                                      <p:to>
                                        <p:strVal val="visible"/>
                                      </p:to>
                                    </p:set>
                                    <p:animEffect transition="in" filter="fade">
                                      <p:cBhvr>
                                        <p:cTn id="7" dur="1000"/>
                                        <p:tgtEl>
                                          <p:spTgt spid="27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4"/>
                                        </p:tgtEl>
                                        <p:attrNameLst>
                                          <p:attrName>style.visibility</p:attrName>
                                        </p:attrNameLst>
                                      </p:cBhvr>
                                      <p:to>
                                        <p:strVal val="visible"/>
                                      </p:to>
                                    </p:set>
                                    <p:animEffect transition="in" filter="fade">
                                      <p:cBhvr>
                                        <p:cTn id="12" dur="1000"/>
                                        <p:tgtEl>
                                          <p:spTgt spid="2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3"/>
                                        </p:tgtEl>
                                        <p:attrNameLst>
                                          <p:attrName>style.visibility</p:attrName>
                                        </p:attrNameLst>
                                      </p:cBhvr>
                                      <p:to>
                                        <p:strVal val="visible"/>
                                      </p:to>
                                    </p:set>
                                    <p:animEffect transition="in" filter="fade">
                                      <p:cBhvr>
                                        <p:cTn id="17" dur="1000"/>
                                        <p:tgtEl>
                                          <p:spTgt spid="27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7"/>
                                        </p:tgtEl>
                                        <p:attrNameLst>
                                          <p:attrName>style.visibility</p:attrName>
                                        </p:attrNameLst>
                                      </p:cBhvr>
                                      <p:to>
                                        <p:strVal val="visible"/>
                                      </p:to>
                                    </p:set>
                                    <p:animEffect transition="in" filter="fade">
                                      <p:cBhvr>
                                        <p:cTn id="22" dur="1000"/>
                                        <p:tgtEl>
                                          <p:spTgt spid="27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5"/>
                                        </p:tgtEl>
                                        <p:attrNameLst>
                                          <p:attrName>style.visibility</p:attrName>
                                        </p:attrNameLst>
                                      </p:cBhvr>
                                      <p:to>
                                        <p:strVal val="visible"/>
                                      </p:to>
                                    </p:set>
                                    <p:animEffect transition="in" filter="fade">
                                      <p:cBhvr>
                                        <p:cTn id="27" dur="1000"/>
                                        <p:tgtEl>
                                          <p:spTgt spid="27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76"/>
                                        </p:tgtEl>
                                        <p:attrNameLst>
                                          <p:attrName>style.visibility</p:attrName>
                                        </p:attrNameLst>
                                      </p:cBhvr>
                                      <p:to>
                                        <p:strVal val="visible"/>
                                      </p:to>
                                    </p:set>
                                    <p:animEffect transition="in" filter="fade">
                                      <p:cBhvr>
                                        <p:cTn id="32" dur="1000"/>
                                        <p:tgtEl>
                                          <p:spTgt spid="27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8"/>
                                        </p:tgtEl>
                                        <p:attrNameLst>
                                          <p:attrName>style.visibility</p:attrName>
                                        </p:attrNameLst>
                                      </p:cBhvr>
                                      <p:to>
                                        <p:strVal val="visible"/>
                                      </p:to>
                                    </p:set>
                                    <p:animEffect transition="in" filter="fade">
                                      <p:cBhvr>
                                        <p:cTn id="37" dur="1000"/>
                                        <p:tgtEl>
                                          <p:spTgt spid="27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79"/>
                                        </p:tgtEl>
                                        <p:attrNameLst>
                                          <p:attrName>style.visibility</p:attrName>
                                        </p:attrNameLst>
                                      </p:cBhvr>
                                      <p:to>
                                        <p:strVal val="visible"/>
                                      </p:to>
                                    </p:set>
                                    <p:animEffect transition="in" filter="fade">
                                      <p:cBhvr>
                                        <p:cTn id="42" dur="10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9"/>
        <p:cNvGrpSpPr/>
        <p:nvPr/>
      </p:nvGrpSpPr>
      <p:grpSpPr>
        <a:xfrm>
          <a:off x="0" y="0"/>
          <a:ext cx="0" cy="0"/>
          <a:chOff x="0" y="0"/>
          <a:chExt cx="0" cy="0"/>
        </a:xfrm>
      </p:grpSpPr>
      <p:sp>
        <p:nvSpPr>
          <p:cNvPr id="80" name="Google Shape;80;gd0642d0631_0_1014"/>
          <p:cNvSpPr txBox="1">
            <a:spLocks noGrp="1"/>
          </p:cNvSpPr>
          <p:nvPr>
            <p:ph type="body" idx="4294967295"/>
          </p:nvPr>
        </p:nvSpPr>
        <p:spPr>
          <a:xfrm>
            <a:off x="228225" y="1101150"/>
            <a:ext cx="4520700" cy="31980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000000"/>
              </a:buClr>
              <a:buSzPts val="1800"/>
              <a:buAutoNum type="arabicPeriod"/>
            </a:pPr>
            <a:r>
              <a:rPr lang="en-GB">
                <a:solidFill>
                  <a:srgbClr val="000000"/>
                </a:solidFill>
              </a:rPr>
              <a:t>Problem Statement</a:t>
            </a:r>
            <a:endParaRPr>
              <a:solidFill>
                <a:srgbClr val="000000"/>
              </a:solidFill>
            </a:endParaRPr>
          </a:p>
          <a:p>
            <a:pPr marL="457200" lvl="0" indent="-342900" algn="l" rtl="0">
              <a:lnSpc>
                <a:spcPct val="150000"/>
              </a:lnSpc>
              <a:spcBef>
                <a:spcPts val="0"/>
              </a:spcBef>
              <a:spcAft>
                <a:spcPts val="0"/>
              </a:spcAft>
              <a:buClr>
                <a:srgbClr val="000000"/>
              </a:buClr>
              <a:buSzPts val="1800"/>
              <a:buAutoNum type="arabicPeriod"/>
            </a:pPr>
            <a:r>
              <a:rPr lang="en-GB">
                <a:solidFill>
                  <a:srgbClr val="000000"/>
                </a:solidFill>
              </a:rPr>
              <a:t>Aim and Objectives</a:t>
            </a:r>
            <a:endParaRPr>
              <a:solidFill>
                <a:srgbClr val="000000"/>
              </a:solidFill>
            </a:endParaRPr>
          </a:p>
          <a:p>
            <a:pPr marL="457200" lvl="0" indent="-342900" algn="l" rtl="0">
              <a:lnSpc>
                <a:spcPct val="150000"/>
              </a:lnSpc>
              <a:spcBef>
                <a:spcPts val="0"/>
              </a:spcBef>
              <a:spcAft>
                <a:spcPts val="0"/>
              </a:spcAft>
              <a:buClr>
                <a:srgbClr val="000000"/>
              </a:buClr>
              <a:buSzPts val="1800"/>
              <a:buAutoNum type="arabicPeriod"/>
            </a:pPr>
            <a:r>
              <a:rPr lang="en-GB">
                <a:solidFill>
                  <a:srgbClr val="000000"/>
                </a:solidFill>
              </a:rPr>
              <a:t>Introduction</a:t>
            </a:r>
            <a:endParaRPr>
              <a:solidFill>
                <a:srgbClr val="000000"/>
              </a:solidFill>
            </a:endParaRPr>
          </a:p>
          <a:p>
            <a:pPr marL="457200" lvl="0" indent="-342900" algn="l" rtl="0">
              <a:lnSpc>
                <a:spcPct val="150000"/>
              </a:lnSpc>
              <a:spcBef>
                <a:spcPts val="0"/>
              </a:spcBef>
              <a:spcAft>
                <a:spcPts val="0"/>
              </a:spcAft>
              <a:buClr>
                <a:srgbClr val="000000"/>
              </a:buClr>
              <a:buSzPts val="1800"/>
              <a:buAutoNum type="arabicPeriod"/>
            </a:pPr>
            <a:r>
              <a:rPr lang="en-GB">
                <a:solidFill>
                  <a:srgbClr val="000000"/>
                </a:solidFill>
              </a:rPr>
              <a:t>Literature Review</a:t>
            </a:r>
            <a:endParaRPr>
              <a:solidFill>
                <a:srgbClr val="000000"/>
              </a:solidFill>
            </a:endParaRPr>
          </a:p>
          <a:p>
            <a:pPr marL="457200" lvl="0" indent="-342900" algn="l" rtl="0">
              <a:lnSpc>
                <a:spcPct val="150000"/>
              </a:lnSpc>
              <a:spcBef>
                <a:spcPts val="0"/>
              </a:spcBef>
              <a:spcAft>
                <a:spcPts val="0"/>
              </a:spcAft>
              <a:buClr>
                <a:srgbClr val="000000"/>
              </a:buClr>
              <a:buSzPts val="1800"/>
              <a:buAutoNum type="arabicPeriod"/>
            </a:pPr>
            <a:r>
              <a:rPr lang="en-GB">
                <a:solidFill>
                  <a:srgbClr val="000000"/>
                </a:solidFill>
              </a:rPr>
              <a:t>Methodology</a:t>
            </a:r>
            <a:endParaRPr>
              <a:solidFill>
                <a:srgbClr val="000000"/>
              </a:solidFill>
            </a:endParaRPr>
          </a:p>
          <a:p>
            <a:pPr marL="457200" lvl="0" indent="-342900" algn="l" rtl="0">
              <a:lnSpc>
                <a:spcPct val="150000"/>
              </a:lnSpc>
              <a:spcBef>
                <a:spcPts val="0"/>
              </a:spcBef>
              <a:spcAft>
                <a:spcPts val="0"/>
              </a:spcAft>
              <a:buClr>
                <a:srgbClr val="000000"/>
              </a:buClr>
              <a:buSzPts val="1800"/>
              <a:buAutoNum type="arabicPeriod"/>
            </a:pPr>
            <a:r>
              <a:rPr lang="en-GB">
                <a:solidFill>
                  <a:srgbClr val="000000"/>
                </a:solidFill>
              </a:rPr>
              <a:t>Results</a:t>
            </a:r>
            <a:endParaRPr>
              <a:solidFill>
                <a:srgbClr val="000000"/>
              </a:solidFill>
            </a:endParaRPr>
          </a:p>
          <a:p>
            <a:pPr marL="457200" lvl="0" indent="-342900" algn="l" rtl="0">
              <a:lnSpc>
                <a:spcPct val="150000"/>
              </a:lnSpc>
              <a:spcBef>
                <a:spcPts val="0"/>
              </a:spcBef>
              <a:spcAft>
                <a:spcPts val="0"/>
              </a:spcAft>
              <a:buClr>
                <a:srgbClr val="000000"/>
              </a:buClr>
              <a:buSzPts val="1800"/>
              <a:buAutoNum type="arabicPeriod"/>
            </a:pPr>
            <a:r>
              <a:rPr lang="en-GB">
                <a:solidFill>
                  <a:srgbClr val="000000"/>
                </a:solidFill>
              </a:rPr>
              <a:t>Conclusion</a:t>
            </a:r>
            <a:endParaRPr>
              <a:solidFill>
                <a:srgbClr val="000000"/>
              </a:solidFill>
            </a:endParaRPr>
          </a:p>
          <a:p>
            <a:pPr marL="457200" lvl="0" indent="0" algn="l" rtl="0">
              <a:lnSpc>
                <a:spcPct val="115000"/>
              </a:lnSpc>
              <a:spcBef>
                <a:spcPts val="1600"/>
              </a:spcBef>
              <a:spcAft>
                <a:spcPts val="1600"/>
              </a:spcAft>
              <a:buNone/>
            </a:pPr>
            <a:endParaRPr/>
          </a:p>
        </p:txBody>
      </p:sp>
      <p:sp>
        <p:nvSpPr>
          <p:cNvPr id="81" name="Google Shape;81;gd0642d0631_0_1014"/>
          <p:cNvSpPr txBox="1">
            <a:spLocks noGrp="1"/>
          </p:cNvSpPr>
          <p:nvPr>
            <p:ph type="body" idx="4294967295"/>
          </p:nvPr>
        </p:nvSpPr>
        <p:spPr>
          <a:xfrm>
            <a:off x="4832400" y="1803475"/>
            <a:ext cx="3999900" cy="2765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sp>
        <p:nvSpPr>
          <p:cNvPr id="82" name="Google Shape;82;gd0642d0631_0_1014"/>
          <p:cNvSpPr txBox="1">
            <a:spLocks noGrp="1"/>
          </p:cNvSpPr>
          <p:nvPr>
            <p:ph type="title"/>
          </p:nvPr>
        </p:nvSpPr>
        <p:spPr>
          <a:xfrm>
            <a:off x="357975" y="20103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a:solidFill>
                  <a:schemeClr val="lt1"/>
                </a:solidFill>
              </a:rPr>
              <a:t>Outline</a:t>
            </a:r>
            <a:endParaRPr>
              <a:solidFill>
                <a:schemeClr val="lt1"/>
              </a:solidFill>
            </a:endParaRPr>
          </a:p>
        </p:txBody>
      </p:sp>
      <p:pic>
        <p:nvPicPr>
          <p:cNvPr id="83" name="Google Shape;83;gd0642d0631_0_1014"/>
          <p:cNvPicPr preferRelativeResize="0"/>
          <p:nvPr/>
        </p:nvPicPr>
        <p:blipFill>
          <a:blip r:embed="rId3">
            <a:alphaModFix/>
          </a:blip>
          <a:stretch>
            <a:fillRect/>
          </a:stretch>
        </p:blipFill>
        <p:spPr>
          <a:xfrm>
            <a:off x="3511093" y="1026025"/>
            <a:ext cx="5321206" cy="3762252"/>
          </a:xfrm>
          <a:prstGeom prst="rect">
            <a:avLst/>
          </a:prstGeom>
          <a:noFill/>
          <a:ln>
            <a:noFill/>
          </a:ln>
        </p:spPr>
      </p:pic>
      <p:sp>
        <p:nvSpPr>
          <p:cNvPr id="84" name="Google Shape;84;gd0642d0631_0_1014"/>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750"/>
              <a:buFont typeface="Arial"/>
              <a:buNone/>
            </a:pPr>
            <a:fld id="{00000000-1234-1234-1234-123412341234}" type="slidenum">
              <a:rPr lang="en-GB"/>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gd0642d0631_0_1129"/>
          <p:cNvSpPr txBox="1">
            <a:spLocks noGrp="1"/>
          </p:cNvSpPr>
          <p:nvPr>
            <p:ph type="title"/>
          </p:nvPr>
        </p:nvSpPr>
        <p:spPr>
          <a:xfrm>
            <a:off x="219125" y="16866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Mesh Generation</a:t>
            </a:r>
            <a:endParaRPr>
              <a:solidFill>
                <a:srgbClr val="000000"/>
              </a:solidFill>
            </a:endParaRPr>
          </a:p>
        </p:txBody>
      </p:sp>
      <p:sp>
        <p:nvSpPr>
          <p:cNvPr id="287" name="Google Shape;287;gd0642d0631_0_1129"/>
          <p:cNvSpPr txBox="1">
            <a:spLocks noGrp="1"/>
          </p:cNvSpPr>
          <p:nvPr>
            <p:ph type="body" idx="1"/>
          </p:nvPr>
        </p:nvSpPr>
        <p:spPr>
          <a:xfrm>
            <a:off x="294325" y="767950"/>
            <a:ext cx="2794500" cy="4401300"/>
          </a:xfrm>
          <a:prstGeom prst="rect">
            <a:avLst/>
          </a:prstGeom>
        </p:spPr>
        <p:txBody>
          <a:bodyPr spcFirstLastPara="1" wrap="square" lIns="91425" tIns="91425" rIns="91425" bIns="91425" anchor="t" anchorCtr="0">
            <a:noAutofit/>
          </a:bodyPr>
          <a:lstStyle/>
          <a:p>
            <a:pPr marL="0" lvl="0" indent="0" algn="just" rtl="0">
              <a:spcBef>
                <a:spcPts val="1200"/>
              </a:spcBef>
              <a:spcAft>
                <a:spcPts val="0"/>
              </a:spcAft>
              <a:buNone/>
            </a:pPr>
            <a:r>
              <a:rPr lang="en-GB" sz="1400" i="1">
                <a:solidFill>
                  <a:srgbClr val="000000"/>
                </a:solidFill>
              </a:rPr>
              <a:t>ahmed</a:t>
            </a:r>
            <a:endParaRPr sz="1400" i="1">
              <a:solidFill>
                <a:srgbClr val="000000"/>
              </a:solidFill>
            </a:endParaRPr>
          </a:p>
          <a:p>
            <a:pPr marL="0" lvl="0" indent="0" algn="just" rtl="0">
              <a:spcBef>
                <a:spcPts val="1200"/>
              </a:spcBef>
              <a:spcAft>
                <a:spcPts val="0"/>
              </a:spcAft>
              <a:buNone/>
            </a:pPr>
            <a:r>
              <a:rPr lang="en-GB" sz="1400" i="1">
                <a:solidFill>
                  <a:srgbClr val="000000"/>
                </a:solidFill>
              </a:rPr>
              <a:t>    	{</a:t>
            </a:r>
            <a:endParaRPr sz="1400" i="1">
              <a:solidFill>
                <a:srgbClr val="000000"/>
              </a:solidFill>
            </a:endParaRPr>
          </a:p>
          <a:p>
            <a:pPr marL="0" lvl="0" indent="0" algn="just" rtl="0">
              <a:spcBef>
                <a:spcPts val="1200"/>
              </a:spcBef>
              <a:spcAft>
                <a:spcPts val="0"/>
              </a:spcAft>
              <a:buNone/>
            </a:pPr>
            <a:r>
              <a:rPr lang="en-GB" sz="1400" i="1">
                <a:solidFill>
                  <a:srgbClr val="000000"/>
                </a:solidFill>
              </a:rPr>
              <a:t>        	</a:t>
            </a:r>
            <a:r>
              <a:rPr lang="en-GB" sz="1400" i="1">
                <a:solidFill>
                  <a:srgbClr val="000000"/>
                </a:solidFill>
                <a:highlight>
                  <a:schemeClr val="accent4"/>
                </a:highlight>
              </a:rPr>
              <a:t>mode distance;</a:t>
            </a:r>
            <a:endParaRPr sz="1400" i="1">
              <a:solidFill>
                <a:srgbClr val="000000"/>
              </a:solidFill>
              <a:highlight>
                <a:schemeClr val="accent4"/>
              </a:highlight>
            </a:endParaRPr>
          </a:p>
          <a:p>
            <a:pPr marL="0" lvl="0" indent="0" algn="just" rtl="0">
              <a:spcBef>
                <a:spcPts val="1200"/>
              </a:spcBef>
              <a:spcAft>
                <a:spcPts val="0"/>
              </a:spcAft>
              <a:buNone/>
            </a:pPr>
            <a:r>
              <a:rPr lang="en-GB" sz="1400" i="1">
                <a:solidFill>
                  <a:srgbClr val="000000"/>
                </a:solidFill>
              </a:rPr>
              <a:t>            levels ((0.05 4));</a:t>
            </a:r>
            <a:endParaRPr sz="1400" i="1">
              <a:solidFill>
                <a:srgbClr val="000000"/>
              </a:solidFill>
            </a:endParaRPr>
          </a:p>
          <a:p>
            <a:pPr marL="0" lvl="0" indent="0" algn="just" rtl="0">
              <a:spcBef>
                <a:spcPts val="1200"/>
              </a:spcBef>
              <a:spcAft>
                <a:spcPts val="0"/>
              </a:spcAft>
              <a:buNone/>
            </a:pPr>
            <a:r>
              <a:rPr lang="en-GB" sz="1400" i="1">
                <a:solidFill>
                  <a:srgbClr val="000000"/>
                </a:solidFill>
              </a:rPr>
              <a:t>    	}</a:t>
            </a:r>
            <a:endParaRPr sz="1400" i="1">
              <a:solidFill>
                <a:srgbClr val="000000"/>
              </a:solidFill>
            </a:endParaRPr>
          </a:p>
          <a:p>
            <a:pPr marL="0" lvl="0" indent="0" algn="just" rtl="0">
              <a:spcBef>
                <a:spcPts val="1200"/>
              </a:spcBef>
              <a:spcAft>
                <a:spcPts val="0"/>
              </a:spcAft>
              <a:buNone/>
            </a:pPr>
            <a:r>
              <a:rPr lang="en-GB" sz="1400" i="1">
                <a:solidFill>
                  <a:srgbClr val="E69138"/>
                </a:solidFill>
              </a:rPr>
              <a:t> </a:t>
            </a:r>
            <a:r>
              <a:rPr lang="en-GB" sz="1400" i="1">
                <a:solidFill>
                  <a:srgbClr val="000000"/>
                </a:solidFill>
                <a:highlight>
                  <a:schemeClr val="accent4"/>
                </a:highlight>
              </a:rPr>
              <a:t>…refinementBox1</a:t>
            </a:r>
            <a:endParaRPr sz="1400" i="1">
              <a:solidFill>
                <a:srgbClr val="000000"/>
              </a:solidFill>
              <a:highlight>
                <a:schemeClr val="accent4"/>
              </a:highlight>
            </a:endParaRPr>
          </a:p>
          <a:p>
            <a:pPr marL="0" lvl="0" indent="0" algn="just" rtl="0">
              <a:spcBef>
                <a:spcPts val="1200"/>
              </a:spcBef>
              <a:spcAft>
                <a:spcPts val="0"/>
              </a:spcAft>
              <a:buNone/>
            </a:pPr>
            <a:r>
              <a:rPr lang="en-GB" sz="1400" i="1">
                <a:solidFill>
                  <a:srgbClr val="000000"/>
                </a:solidFill>
              </a:rPr>
              <a:t>	{</a:t>
            </a:r>
            <a:endParaRPr sz="1400" i="1">
              <a:solidFill>
                <a:srgbClr val="000000"/>
              </a:solidFill>
            </a:endParaRPr>
          </a:p>
          <a:p>
            <a:pPr marL="0" lvl="0" indent="0" algn="just" rtl="0">
              <a:spcBef>
                <a:spcPts val="1200"/>
              </a:spcBef>
              <a:spcAft>
                <a:spcPts val="0"/>
              </a:spcAft>
              <a:buNone/>
            </a:pPr>
            <a:r>
              <a:rPr lang="en-GB" sz="1400" i="1">
                <a:solidFill>
                  <a:srgbClr val="000000"/>
                </a:solidFill>
              </a:rPr>
              <a:t>    	type searchableBox;</a:t>
            </a:r>
            <a:endParaRPr sz="1400" i="1">
              <a:solidFill>
                <a:srgbClr val="000000"/>
              </a:solidFill>
            </a:endParaRPr>
          </a:p>
          <a:p>
            <a:pPr marL="0" lvl="0" indent="0" algn="just" rtl="0">
              <a:spcBef>
                <a:spcPts val="1200"/>
              </a:spcBef>
              <a:spcAft>
                <a:spcPts val="0"/>
              </a:spcAft>
              <a:buNone/>
            </a:pPr>
            <a:r>
              <a:rPr lang="en-GB" sz="1400" i="1">
                <a:solidFill>
                  <a:srgbClr val="000000"/>
                </a:solidFill>
              </a:rPr>
              <a:t>    	min (-3 -0.6 0);</a:t>
            </a:r>
            <a:endParaRPr sz="1400" i="1">
              <a:solidFill>
                <a:srgbClr val="000000"/>
              </a:solidFill>
            </a:endParaRPr>
          </a:p>
          <a:p>
            <a:pPr marL="0" lvl="0" indent="0" algn="just" rtl="0">
              <a:spcBef>
                <a:spcPts val="1200"/>
              </a:spcBef>
              <a:spcAft>
                <a:spcPts val="0"/>
              </a:spcAft>
              <a:buNone/>
            </a:pPr>
            <a:r>
              <a:rPr lang="en-GB" sz="1400" i="1">
                <a:solidFill>
                  <a:srgbClr val="000000"/>
                </a:solidFill>
              </a:rPr>
              <a:t>    	max ( 3 0.6 1);</a:t>
            </a:r>
            <a:endParaRPr sz="1400" i="1">
              <a:solidFill>
                <a:srgbClr val="000000"/>
              </a:solidFill>
            </a:endParaRPr>
          </a:p>
          <a:p>
            <a:pPr marL="0" lvl="0" indent="0" algn="just" rtl="0">
              <a:spcBef>
                <a:spcPts val="1200"/>
              </a:spcBef>
              <a:spcAft>
                <a:spcPts val="0"/>
              </a:spcAft>
              <a:buNone/>
            </a:pPr>
            <a:r>
              <a:rPr lang="en-GB" sz="1400" i="1">
                <a:solidFill>
                  <a:srgbClr val="000000"/>
                </a:solidFill>
              </a:rPr>
              <a:t>	}…</a:t>
            </a:r>
            <a:endParaRPr sz="1400" i="1">
              <a:solidFill>
                <a:srgbClr val="000000"/>
              </a:solidFill>
            </a:endParaRPr>
          </a:p>
          <a:p>
            <a:pPr marL="0" lvl="0" indent="0" algn="just" rtl="0">
              <a:spcBef>
                <a:spcPts val="1200"/>
              </a:spcBef>
              <a:spcAft>
                <a:spcPts val="0"/>
              </a:spcAft>
              <a:buNone/>
            </a:pPr>
            <a:endParaRPr sz="1200" i="1">
              <a:solidFill>
                <a:srgbClr val="000000"/>
              </a:solidFill>
              <a:latin typeface="Raleway"/>
              <a:ea typeface="Raleway"/>
              <a:cs typeface="Raleway"/>
              <a:sym typeface="Raleway"/>
            </a:endParaRPr>
          </a:p>
          <a:p>
            <a:pPr marL="0" lvl="0" indent="0" algn="l" rtl="0">
              <a:spcBef>
                <a:spcPts val="1200"/>
              </a:spcBef>
              <a:spcAft>
                <a:spcPts val="0"/>
              </a:spcAft>
              <a:buNone/>
            </a:pPr>
            <a:endParaRPr/>
          </a:p>
        </p:txBody>
      </p:sp>
      <p:sp>
        <p:nvSpPr>
          <p:cNvPr id="288" name="Google Shape;288;gd0642d0631_0_1129"/>
          <p:cNvSpPr txBox="1">
            <a:spLocks noGrp="1"/>
          </p:cNvSpPr>
          <p:nvPr>
            <p:ph type="body" idx="2"/>
          </p:nvPr>
        </p:nvSpPr>
        <p:spPr>
          <a:xfrm>
            <a:off x="4208088" y="2930750"/>
            <a:ext cx="3999900" cy="4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300" i="1">
                <a:solidFill>
                  <a:srgbClr val="000000"/>
                </a:solidFill>
              </a:rPr>
              <a:t>Expansion layers around Ahmed Body</a:t>
            </a:r>
            <a:endParaRPr sz="1900" i="1"/>
          </a:p>
        </p:txBody>
      </p:sp>
      <p:pic>
        <p:nvPicPr>
          <p:cNvPr id="289" name="Google Shape;289;gd0642d0631_0_1129"/>
          <p:cNvPicPr preferRelativeResize="0"/>
          <p:nvPr/>
        </p:nvPicPr>
        <p:blipFill>
          <a:blip r:embed="rId3">
            <a:alphaModFix/>
          </a:blip>
          <a:stretch>
            <a:fillRect/>
          </a:stretch>
        </p:blipFill>
        <p:spPr>
          <a:xfrm>
            <a:off x="4001485" y="837375"/>
            <a:ext cx="4413125" cy="2147975"/>
          </a:xfrm>
          <a:prstGeom prst="rect">
            <a:avLst/>
          </a:prstGeom>
          <a:noFill/>
          <a:ln>
            <a:noFill/>
          </a:ln>
        </p:spPr>
      </p:pic>
      <p:pic>
        <p:nvPicPr>
          <p:cNvPr id="290" name="Google Shape;290;gd0642d0631_0_1129"/>
          <p:cNvPicPr preferRelativeResize="0"/>
          <p:nvPr/>
        </p:nvPicPr>
        <p:blipFill>
          <a:blip r:embed="rId4">
            <a:alphaModFix/>
          </a:blip>
          <a:stretch>
            <a:fillRect/>
          </a:stretch>
        </p:blipFill>
        <p:spPr>
          <a:xfrm>
            <a:off x="3162174" y="3609025"/>
            <a:ext cx="5839725" cy="975025"/>
          </a:xfrm>
          <a:prstGeom prst="rect">
            <a:avLst/>
          </a:prstGeom>
          <a:noFill/>
          <a:ln>
            <a:noFill/>
          </a:ln>
        </p:spPr>
      </p:pic>
      <p:sp>
        <p:nvSpPr>
          <p:cNvPr id="291" name="Google Shape;291;gd0642d0631_0_1129"/>
          <p:cNvSpPr txBox="1"/>
          <p:nvPr/>
        </p:nvSpPr>
        <p:spPr>
          <a:xfrm>
            <a:off x="5125725" y="4584050"/>
            <a:ext cx="30000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i="1"/>
              <a:t>Refinement boxes over Ahmed Body</a:t>
            </a:r>
            <a:endParaRPr sz="1500" i="1"/>
          </a:p>
        </p:txBody>
      </p:sp>
      <p:sp>
        <p:nvSpPr>
          <p:cNvPr id="292" name="Google Shape;292;gd0642d0631_0_1129"/>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750"/>
              <a:buFont typeface="Arial"/>
              <a:buNone/>
            </a:pPr>
            <a:fld id="{00000000-1234-1234-1234-123412341234}" type="slidenum">
              <a:rPr lang="en-GB"/>
              <a:t>20</a:t>
            </a:fld>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gd0642d0631_0_1139"/>
          <p:cNvSpPr txBox="1">
            <a:spLocks noGrp="1"/>
          </p:cNvSpPr>
          <p:nvPr>
            <p:ph type="title"/>
          </p:nvPr>
        </p:nvSpPr>
        <p:spPr>
          <a:xfrm>
            <a:off x="207550" y="8766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Mesh Convergence Study</a:t>
            </a:r>
            <a:endParaRPr>
              <a:solidFill>
                <a:srgbClr val="000000"/>
              </a:solidFill>
            </a:endParaRPr>
          </a:p>
        </p:txBody>
      </p:sp>
      <p:sp>
        <p:nvSpPr>
          <p:cNvPr id="298" name="Google Shape;298;gd0642d0631_0_1139"/>
          <p:cNvSpPr txBox="1">
            <a:spLocks noGrp="1"/>
          </p:cNvSpPr>
          <p:nvPr>
            <p:ph type="body" idx="2"/>
          </p:nvPr>
        </p:nvSpPr>
        <p:spPr>
          <a:xfrm>
            <a:off x="158825" y="4202850"/>
            <a:ext cx="8331300" cy="97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300">
                <a:solidFill>
                  <a:srgbClr val="434343"/>
                </a:solidFill>
              </a:rPr>
              <a:t>A mesh convergence study was carried out before the relative variations of </a:t>
            </a:r>
            <a:r>
              <a:rPr lang="en-GB" sz="1300">
                <a:solidFill>
                  <a:srgbClr val="434343"/>
                </a:solidFill>
                <a:highlight>
                  <a:schemeClr val="dk1"/>
                </a:highlight>
              </a:rPr>
              <a:t>drag coefficient </a:t>
            </a:r>
            <a:r>
              <a:rPr lang="en-GB" sz="1300">
                <a:solidFill>
                  <a:srgbClr val="434343"/>
                </a:solidFill>
                <a:highlight>
                  <a:schemeClr val="accent4"/>
                </a:highlight>
              </a:rPr>
              <a:t>were less than 2%. </a:t>
            </a:r>
            <a:r>
              <a:rPr lang="en-GB" sz="1300">
                <a:solidFill>
                  <a:srgbClr val="434343"/>
                </a:solidFill>
              </a:rPr>
              <a:t>It was done by </a:t>
            </a:r>
            <a:r>
              <a:rPr lang="en-GB" sz="1300">
                <a:solidFill>
                  <a:srgbClr val="434343"/>
                </a:solidFill>
                <a:highlight>
                  <a:schemeClr val="accent4"/>
                </a:highlight>
              </a:rPr>
              <a:t>RANS </a:t>
            </a:r>
            <a:r>
              <a:rPr lang="en-GB" sz="1200">
                <a:solidFill>
                  <a:srgbClr val="000000"/>
                </a:solidFill>
                <a:highlight>
                  <a:schemeClr val="accent4"/>
                </a:highlight>
              </a:rPr>
              <a:t>k-ω SST</a:t>
            </a:r>
            <a:r>
              <a:rPr lang="en-GB" sz="1300">
                <a:solidFill>
                  <a:srgbClr val="434343"/>
                </a:solidFill>
              </a:rPr>
              <a:t> turbulence model.</a:t>
            </a:r>
            <a:endParaRPr i="1"/>
          </a:p>
        </p:txBody>
      </p:sp>
      <p:graphicFrame>
        <p:nvGraphicFramePr>
          <p:cNvPr id="299" name="Google Shape;299;gd0642d0631_0_1139"/>
          <p:cNvGraphicFramePr/>
          <p:nvPr/>
        </p:nvGraphicFramePr>
        <p:xfrm>
          <a:off x="385625" y="760838"/>
          <a:ext cx="8164450" cy="3341500"/>
        </p:xfrm>
        <a:graphic>
          <a:graphicData uri="http://schemas.openxmlformats.org/drawingml/2006/table">
            <a:tbl>
              <a:tblPr>
                <a:noFill/>
                <a:tableStyleId>{E07B88A8-9162-4BFE-8A02-8C248993467C}</a:tableStyleId>
              </a:tblPr>
              <a:tblGrid>
                <a:gridCol w="1044450"/>
                <a:gridCol w="2236025"/>
                <a:gridCol w="1426950"/>
                <a:gridCol w="2059500"/>
                <a:gridCol w="1397525"/>
              </a:tblGrid>
              <a:tr h="1025600">
                <a:tc>
                  <a:txBody>
                    <a:bodyPr/>
                    <a:lstStyle/>
                    <a:p>
                      <a:pPr marL="0" lvl="0" indent="0" algn="ctr" rtl="0">
                        <a:lnSpc>
                          <a:spcPct val="150000"/>
                        </a:lnSpc>
                        <a:spcBef>
                          <a:spcPts val="1200"/>
                        </a:spcBef>
                        <a:spcAft>
                          <a:spcPts val="0"/>
                        </a:spcAft>
                        <a:buNone/>
                      </a:pPr>
                      <a:r>
                        <a:rPr lang="en-GB" sz="1200"/>
                        <a:t>Mesh #</a:t>
                      </a:r>
                      <a:endParaRPr sz="1200"/>
                    </a:p>
                  </a:txBody>
                  <a:tcPr marL="63500" marR="63500" marT="63500" marB="63500">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solidFill>
                      <a:srgbClr val="D9D9D9"/>
                    </a:solidFill>
                  </a:tcPr>
                </a:tc>
                <a:tc>
                  <a:txBody>
                    <a:bodyPr/>
                    <a:lstStyle/>
                    <a:p>
                      <a:pPr marL="0" lvl="0" indent="0" algn="ctr" rtl="0">
                        <a:lnSpc>
                          <a:spcPct val="150000"/>
                        </a:lnSpc>
                        <a:spcBef>
                          <a:spcPts val="1200"/>
                        </a:spcBef>
                        <a:spcAft>
                          <a:spcPts val="0"/>
                        </a:spcAft>
                        <a:buNone/>
                      </a:pPr>
                      <a:r>
                        <a:rPr lang="en-GB" sz="1200"/>
                        <a:t>Mesh Cell number</a:t>
                      </a:r>
                      <a:endParaRPr sz="1200"/>
                    </a:p>
                  </a:txBody>
                  <a:tcPr marL="63500" marR="63500" marT="63500" marB="63500">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solidFill>
                      <a:srgbClr val="D9D9D9"/>
                    </a:solidFill>
                  </a:tcPr>
                </a:tc>
                <a:tc>
                  <a:txBody>
                    <a:bodyPr/>
                    <a:lstStyle/>
                    <a:p>
                      <a:pPr marL="0" lvl="0" indent="0" algn="ctr" rtl="0">
                        <a:lnSpc>
                          <a:spcPct val="150000"/>
                        </a:lnSpc>
                        <a:spcBef>
                          <a:spcPts val="1200"/>
                        </a:spcBef>
                        <a:spcAft>
                          <a:spcPts val="0"/>
                        </a:spcAft>
                        <a:buNone/>
                      </a:pPr>
                      <a:r>
                        <a:rPr lang="en-GB" sz="1200"/>
                        <a:t>Dimension of blockMesh</a:t>
                      </a:r>
                      <a:endParaRPr sz="1200"/>
                    </a:p>
                  </a:txBody>
                  <a:tcPr marL="63500" marR="63500" marT="63500" marB="63500">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solidFill>
                      <a:srgbClr val="D9D9D9"/>
                    </a:solidFill>
                  </a:tcPr>
                </a:tc>
                <a:tc>
                  <a:txBody>
                    <a:bodyPr/>
                    <a:lstStyle/>
                    <a:p>
                      <a:pPr marL="0" lvl="0" indent="0" algn="ctr" rtl="0">
                        <a:lnSpc>
                          <a:spcPct val="150000"/>
                        </a:lnSpc>
                        <a:spcBef>
                          <a:spcPts val="1200"/>
                        </a:spcBef>
                        <a:spcAft>
                          <a:spcPts val="0"/>
                        </a:spcAft>
                        <a:buNone/>
                      </a:pPr>
                      <a:r>
                        <a:rPr lang="en-GB" sz="1200"/>
                        <a:t>Drag Coefficient</a:t>
                      </a:r>
                      <a:endParaRPr sz="1200"/>
                    </a:p>
                  </a:txBody>
                  <a:tcPr marL="63500" marR="63500" marT="63500" marB="63500">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solidFill>
                      <a:srgbClr val="D9D9D9"/>
                    </a:solidFill>
                  </a:tcPr>
                </a:tc>
                <a:tc>
                  <a:txBody>
                    <a:bodyPr/>
                    <a:lstStyle/>
                    <a:p>
                      <a:pPr marL="0" lvl="0" indent="0" algn="ctr" rtl="0">
                        <a:lnSpc>
                          <a:spcPct val="150000"/>
                        </a:lnSpc>
                        <a:spcBef>
                          <a:spcPts val="1200"/>
                        </a:spcBef>
                        <a:spcAft>
                          <a:spcPts val="0"/>
                        </a:spcAft>
                        <a:buNone/>
                      </a:pPr>
                      <a:r>
                        <a:rPr lang="en-GB" sz="1200"/>
                        <a:t>Difference</a:t>
                      </a:r>
                      <a:endParaRPr sz="1200"/>
                    </a:p>
                    <a:p>
                      <a:pPr marL="0" lvl="0" indent="0" algn="ctr" rtl="0">
                        <a:lnSpc>
                          <a:spcPct val="150000"/>
                        </a:lnSpc>
                        <a:spcBef>
                          <a:spcPts val="1200"/>
                        </a:spcBef>
                        <a:spcAft>
                          <a:spcPts val="0"/>
                        </a:spcAft>
                        <a:buNone/>
                      </a:pPr>
                      <a:r>
                        <a:rPr lang="en-GB" sz="1200"/>
                        <a:t>%</a:t>
                      </a:r>
                      <a:endParaRPr sz="1200"/>
                    </a:p>
                  </a:txBody>
                  <a:tcPr marL="63500" marR="63500" marT="63500" marB="63500">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solidFill>
                      <a:srgbClr val="D9D9D9"/>
                    </a:solidFill>
                  </a:tcPr>
                </a:tc>
              </a:tr>
              <a:tr h="578975">
                <a:tc>
                  <a:txBody>
                    <a:bodyPr/>
                    <a:lstStyle/>
                    <a:p>
                      <a:pPr marL="0" lvl="0" indent="0" algn="ctr" rtl="0">
                        <a:lnSpc>
                          <a:spcPct val="150000"/>
                        </a:lnSpc>
                        <a:spcBef>
                          <a:spcPts val="1200"/>
                        </a:spcBef>
                        <a:spcAft>
                          <a:spcPts val="0"/>
                        </a:spcAft>
                        <a:buNone/>
                      </a:pPr>
                      <a:r>
                        <a:rPr lang="en-GB" sz="1200"/>
                        <a:t>1</a:t>
                      </a:r>
                      <a:endParaRPr sz="1200"/>
                    </a:p>
                  </a:txBody>
                  <a:tcPr marL="63500" marR="63500" marT="63500" marB="63500">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ctr" rtl="0">
                        <a:lnSpc>
                          <a:spcPct val="150000"/>
                        </a:lnSpc>
                        <a:spcBef>
                          <a:spcPts val="1200"/>
                        </a:spcBef>
                        <a:spcAft>
                          <a:spcPts val="0"/>
                        </a:spcAft>
                        <a:buNone/>
                      </a:pPr>
                      <a:r>
                        <a:rPr lang="en-GB" sz="1200"/>
                        <a:t>1786575</a:t>
                      </a:r>
                      <a:endParaRPr sz="1200"/>
                    </a:p>
                  </a:txBody>
                  <a:tcPr marL="63500" marR="63500" marT="63500" marB="63500">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ctr" rtl="0">
                        <a:lnSpc>
                          <a:spcPct val="150000"/>
                        </a:lnSpc>
                        <a:spcBef>
                          <a:spcPts val="1200"/>
                        </a:spcBef>
                        <a:spcAft>
                          <a:spcPts val="0"/>
                        </a:spcAft>
                        <a:buNone/>
                      </a:pPr>
                      <a:r>
                        <a:rPr lang="en-GB" sz="1200"/>
                        <a:t>0.14</a:t>
                      </a:r>
                      <a:endParaRPr sz="1200"/>
                    </a:p>
                  </a:txBody>
                  <a:tcPr marL="63500" marR="63500" marT="63500" marB="63500">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ctr" rtl="0">
                        <a:lnSpc>
                          <a:spcPct val="150000"/>
                        </a:lnSpc>
                        <a:spcBef>
                          <a:spcPts val="1200"/>
                        </a:spcBef>
                        <a:spcAft>
                          <a:spcPts val="0"/>
                        </a:spcAft>
                        <a:buNone/>
                      </a:pPr>
                      <a:r>
                        <a:rPr lang="en-GB" sz="1200"/>
                        <a:t>0.40383256</a:t>
                      </a:r>
                      <a:endParaRPr sz="1200"/>
                    </a:p>
                  </a:txBody>
                  <a:tcPr marL="63500" marR="63500" marT="63500" marB="63500">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ctr" rtl="0">
                        <a:lnSpc>
                          <a:spcPct val="150000"/>
                        </a:lnSpc>
                        <a:spcBef>
                          <a:spcPts val="1200"/>
                        </a:spcBef>
                        <a:spcAft>
                          <a:spcPts val="0"/>
                        </a:spcAft>
                        <a:buNone/>
                      </a:pPr>
                      <a:r>
                        <a:rPr lang="en-GB" sz="1200"/>
                        <a:t>-</a:t>
                      </a:r>
                      <a:endParaRPr sz="1200"/>
                    </a:p>
                  </a:txBody>
                  <a:tcPr marL="63500" marR="63500" marT="63500" marB="63500">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r>
              <a:tr h="578975">
                <a:tc>
                  <a:txBody>
                    <a:bodyPr/>
                    <a:lstStyle/>
                    <a:p>
                      <a:pPr marL="0" lvl="0" indent="0" algn="ctr" rtl="0">
                        <a:lnSpc>
                          <a:spcPct val="150000"/>
                        </a:lnSpc>
                        <a:spcBef>
                          <a:spcPts val="1200"/>
                        </a:spcBef>
                        <a:spcAft>
                          <a:spcPts val="0"/>
                        </a:spcAft>
                        <a:buNone/>
                      </a:pPr>
                      <a:r>
                        <a:rPr lang="en-GB" sz="1200"/>
                        <a:t>2</a:t>
                      </a:r>
                      <a:endParaRPr sz="1200"/>
                    </a:p>
                  </a:txBody>
                  <a:tcPr marL="63500" marR="63500" marT="63500" marB="63500">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ctr" rtl="0">
                        <a:lnSpc>
                          <a:spcPct val="150000"/>
                        </a:lnSpc>
                        <a:spcBef>
                          <a:spcPts val="1200"/>
                        </a:spcBef>
                        <a:spcAft>
                          <a:spcPts val="0"/>
                        </a:spcAft>
                        <a:buNone/>
                      </a:pPr>
                      <a:r>
                        <a:rPr lang="en-GB" sz="1200"/>
                        <a:t>2608663</a:t>
                      </a:r>
                      <a:endParaRPr sz="1200"/>
                    </a:p>
                  </a:txBody>
                  <a:tcPr marL="63500" marR="63500" marT="63500" marB="63500">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ctr" rtl="0">
                        <a:lnSpc>
                          <a:spcPct val="150000"/>
                        </a:lnSpc>
                        <a:spcBef>
                          <a:spcPts val="1200"/>
                        </a:spcBef>
                        <a:spcAft>
                          <a:spcPts val="0"/>
                        </a:spcAft>
                        <a:buNone/>
                      </a:pPr>
                      <a:r>
                        <a:rPr lang="en-GB" sz="1200"/>
                        <a:t>0.12</a:t>
                      </a:r>
                      <a:endParaRPr sz="1200"/>
                    </a:p>
                  </a:txBody>
                  <a:tcPr marL="63500" marR="63500" marT="63500" marB="63500">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ctr" rtl="0">
                        <a:lnSpc>
                          <a:spcPct val="150000"/>
                        </a:lnSpc>
                        <a:spcBef>
                          <a:spcPts val="1200"/>
                        </a:spcBef>
                        <a:spcAft>
                          <a:spcPts val="0"/>
                        </a:spcAft>
                        <a:buNone/>
                      </a:pPr>
                      <a:r>
                        <a:rPr lang="en-GB" sz="1200"/>
                        <a:t>0.36932331</a:t>
                      </a:r>
                      <a:endParaRPr sz="1200"/>
                    </a:p>
                  </a:txBody>
                  <a:tcPr marL="63500" marR="63500" marT="63500" marB="63500">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ctr" rtl="0">
                        <a:lnSpc>
                          <a:spcPct val="150000"/>
                        </a:lnSpc>
                        <a:spcBef>
                          <a:spcPts val="1200"/>
                        </a:spcBef>
                        <a:spcAft>
                          <a:spcPts val="0"/>
                        </a:spcAft>
                        <a:buNone/>
                      </a:pPr>
                      <a:r>
                        <a:rPr lang="en-GB" sz="1200"/>
                        <a:t>8.54%</a:t>
                      </a:r>
                      <a:endParaRPr sz="1200"/>
                    </a:p>
                  </a:txBody>
                  <a:tcPr marL="63500" marR="63500" marT="63500" marB="63500">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r>
              <a:tr h="578975">
                <a:tc>
                  <a:txBody>
                    <a:bodyPr/>
                    <a:lstStyle/>
                    <a:p>
                      <a:pPr marL="0" lvl="0" indent="0" algn="ctr" rtl="0">
                        <a:lnSpc>
                          <a:spcPct val="150000"/>
                        </a:lnSpc>
                        <a:spcBef>
                          <a:spcPts val="1200"/>
                        </a:spcBef>
                        <a:spcAft>
                          <a:spcPts val="0"/>
                        </a:spcAft>
                        <a:buNone/>
                      </a:pPr>
                      <a:r>
                        <a:rPr lang="en-GB" sz="1200"/>
                        <a:t>3</a:t>
                      </a:r>
                      <a:endParaRPr sz="1200"/>
                    </a:p>
                  </a:txBody>
                  <a:tcPr marL="63500" marR="63500" marT="63500" marB="63500">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ctr" rtl="0">
                        <a:lnSpc>
                          <a:spcPct val="150000"/>
                        </a:lnSpc>
                        <a:spcBef>
                          <a:spcPts val="1200"/>
                        </a:spcBef>
                        <a:spcAft>
                          <a:spcPts val="0"/>
                        </a:spcAft>
                        <a:buNone/>
                      </a:pPr>
                      <a:r>
                        <a:rPr lang="en-GB" sz="1200"/>
                        <a:t>4195405</a:t>
                      </a:r>
                      <a:endParaRPr sz="1200"/>
                    </a:p>
                  </a:txBody>
                  <a:tcPr marL="63500" marR="63500" marT="63500" marB="63500">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ctr" rtl="0">
                        <a:lnSpc>
                          <a:spcPct val="150000"/>
                        </a:lnSpc>
                        <a:spcBef>
                          <a:spcPts val="1200"/>
                        </a:spcBef>
                        <a:spcAft>
                          <a:spcPts val="0"/>
                        </a:spcAft>
                        <a:buNone/>
                      </a:pPr>
                      <a:r>
                        <a:rPr lang="en-GB" sz="1200"/>
                        <a:t>0.1</a:t>
                      </a:r>
                      <a:endParaRPr sz="1200"/>
                    </a:p>
                  </a:txBody>
                  <a:tcPr marL="63500" marR="63500" marT="63500" marB="63500">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ctr" rtl="0">
                        <a:lnSpc>
                          <a:spcPct val="150000"/>
                        </a:lnSpc>
                        <a:spcBef>
                          <a:spcPts val="1200"/>
                        </a:spcBef>
                        <a:spcAft>
                          <a:spcPts val="0"/>
                        </a:spcAft>
                        <a:buNone/>
                      </a:pPr>
                      <a:r>
                        <a:rPr lang="en-GB" sz="1200"/>
                        <a:t>0.35086109</a:t>
                      </a:r>
                      <a:endParaRPr sz="1200"/>
                    </a:p>
                  </a:txBody>
                  <a:tcPr marL="63500" marR="63500" marT="63500" marB="63500">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ctr" rtl="0">
                        <a:lnSpc>
                          <a:spcPct val="150000"/>
                        </a:lnSpc>
                        <a:spcBef>
                          <a:spcPts val="1200"/>
                        </a:spcBef>
                        <a:spcAft>
                          <a:spcPts val="0"/>
                        </a:spcAft>
                        <a:buNone/>
                      </a:pPr>
                      <a:r>
                        <a:rPr lang="en-GB" sz="1200"/>
                        <a:t>4.53%</a:t>
                      </a:r>
                      <a:endParaRPr sz="1200"/>
                    </a:p>
                  </a:txBody>
                  <a:tcPr marL="63500" marR="63500" marT="63500" marB="63500">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r>
              <a:tr h="578975">
                <a:tc>
                  <a:txBody>
                    <a:bodyPr/>
                    <a:lstStyle/>
                    <a:p>
                      <a:pPr marL="0" lvl="0" indent="0" algn="ctr" rtl="0">
                        <a:lnSpc>
                          <a:spcPct val="150000"/>
                        </a:lnSpc>
                        <a:spcBef>
                          <a:spcPts val="1200"/>
                        </a:spcBef>
                        <a:spcAft>
                          <a:spcPts val="0"/>
                        </a:spcAft>
                        <a:buNone/>
                      </a:pPr>
                      <a:r>
                        <a:rPr lang="en-GB" sz="1200"/>
                        <a:t>4</a:t>
                      </a:r>
                      <a:endParaRPr sz="1200"/>
                    </a:p>
                  </a:txBody>
                  <a:tcPr marL="63500" marR="63500" marT="63500" marB="63500">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ctr" rtl="0">
                        <a:lnSpc>
                          <a:spcPct val="150000"/>
                        </a:lnSpc>
                        <a:spcBef>
                          <a:spcPts val="1200"/>
                        </a:spcBef>
                        <a:spcAft>
                          <a:spcPts val="0"/>
                        </a:spcAft>
                        <a:buNone/>
                      </a:pPr>
                      <a:r>
                        <a:rPr lang="en-GB" sz="1200"/>
                        <a:t>8070025</a:t>
                      </a:r>
                      <a:endParaRPr sz="1200"/>
                    </a:p>
                  </a:txBody>
                  <a:tcPr marL="63500" marR="63500" marT="63500" marB="63500">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ctr" rtl="0">
                        <a:lnSpc>
                          <a:spcPct val="150000"/>
                        </a:lnSpc>
                        <a:spcBef>
                          <a:spcPts val="1200"/>
                        </a:spcBef>
                        <a:spcAft>
                          <a:spcPts val="0"/>
                        </a:spcAft>
                        <a:buNone/>
                      </a:pPr>
                      <a:r>
                        <a:rPr lang="en-GB" sz="1200"/>
                        <a:t>0.08</a:t>
                      </a:r>
                      <a:endParaRPr sz="1200"/>
                    </a:p>
                  </a:txBody>
                  <a:tcPr marL="63500" marR="63500" marT="63500" marB="63500">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ctr" rtl="0">
                        <a:lnSpc>
                          <a:spcPct val="150000"/>
                        </a:lnSpc>
                        <a:spcBef>
                          <a:spcPts val="1200"/>
                        </a:spcBef>
                        <a:spcAft>
                          <a:spcPts val="0"/>
                        </a:spcAft>
                        <a:buNone/>
                      </a:pPr>
                      <a:r>
                        <a:rPr lang="en-GB" sz="1200"/>
                        <a:t>0.34506383</a:t>
                      </a:r>
                      <a:endParaRPr sz="1200"/>
                    </a:p>
                  </a:txBody>
                  <a:tcPr marL="63500" marR="63500" marT="63500" marB="63500">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ctr" rtl="0">
                        <a:lnSpc>
                          <a:spcPct val="150000"/>
                        </a:lnSpc>
                        <a:spcBef>
                          <a:spcPts val="1200"/>
                        </a:spcBef>
                        <a:spcAft>
                          <a:spcPts val="0"/>
                        </a:spcAft>
                        <a:buNone/>
                      </a:pPr>
                      <a:r>
                        <a:rPr lang="en-GB" sz="1200">
                          <a:highlight>
                            <a:schemeClr val="accent4"/>
                          </a:highlight>
                        </a:rPr>
                        <a:t>1.65%</a:t>
                      </a:r>
                      <a:endParaRPr sz="1200">
                        <a:highlight>
                          <a:schemeClr val="accent4"/>
                        </a:highlight>
                      </a:endParaRPr>
                    </a:p>
                  </a:txBody>
                  <a:tcPr marL="63500" marR="63500" marT="63500" marB="63500">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r>
            </a:tbl>
          </a:graphicData>
        </a:graphic>
      </p:graphicFrame>
      <p:sp>
        <p:nvSpPr>
          <p:cNvPr id="300" name="Google Shape;300;gd0642d0631_0_1139"/>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750"/>
              <a:buFont typeface="Arial"/>
              <a:buNone/>
            </a:pPr>
            <a:fld id="{00000000-1234-1234-1234-123412341234}" type="slidenum">
              <a:rPr lang="en-GB"/>
              <a:t>21</a:t>
            </a:fld>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gd0642d0631_0_1147"/>
          <p:cNvSpPr txBox="1">
            <a:spLocks noGrp="1"/>
          </p:cNvSpPr>
          <p:nvPr>
            <p:ph type="title"/>
          </p:nvPr>
        </p:nvSpPr>
        <p:spPr>
          <a:xfrm>
            <a:off x="150875" y="1958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000000"/>
                </a:solidFill>
              </a:rPr>
              <a:t>Solver settings used in OpenFOAM</a:t>
            </a:r>
            <a:endParaRPr sz="2400">
              <a:solidFill>
                <a:srgbClr val="000000"/>
              </a:solidFill>
            </a:endParaRPr>
          </a:p>
        </p:txBody>
      </p:sp>
      <p:sp>
        <p:nvSpPr>
          <p:cNvPr id="306" name="Google Shape;306;gd0642d0631_0_1147"/>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750"/>
              <a:buFont typeface="Arial"/>
              <a:buNone/>
            </a:pPr>
            <a:fld id="{00000000-1234-1234-1234-123412341234}" type="slidenum">
              <a:rPr lang="en-GB"/>
              <a:t>22</a:t>
            </a:fld>
            <a:endParaRPr/>
          </a:p>
        </p:txBody>
      </p:sp>
      <p:graphicFrame>
        <p:nvGraphicFramePr>
          <p:cNvPr id="307" name="Google Shape;307;gd0642d0631_0_1147"/>
          <p:cNvGraphicFramePr/>
          <p:nvPr/>
        </p:nvGraphicFramePr>
        <p:xfrm>
          <a:off x="3147438" y="592263"/>
          <a:ext cx="5938775" cy="4419675"/>
        </p:xfrm>
        <a:graphic>
          <a:graphicData uri="http://schemas.openxmlformats.org/drawingml/2006/table">
            <a:tbl>
              <a:tblPr>
                <a:noFill/>
                <a:tableStyleId>{E07B88A8-9162-4BFE-8A02-8C248993467C}</a:tableStyleId>
              </a:tblPr>
              <a:tblGrid>
                <a:gridCol w="2905975"/>
                <a:gridCol w="3032800"/>
              </a:tblGrid>
              <a:tr h="546925">
                <a:tc>
                  <a:txBody>
                    <a:bodyPr/>
                    <a:lstStyle/>
                    <a:p>
                      <a:pPr marL="457200" lvl="0" indent="-298450" algn="l" rtl="0">
                        <a:lnSpc>
                          <a:spcPct val="115000"/>
                        </a:lnSpc>
                        <a:spcBef>
                          <a:spcPts val="1200"/>
                        </a:spcBef>
                        <a:spcAft>
                          <a:spcPts val="0"/>
                        </a:spcAft>
                        <a:buSzPts val="1100"/>
                        <a:buChar char="●"/>
                      </a:pPr>
                      <a:r>
                        <a:rPr lang="en-GB" sz="1100"/>
                        <a:t>Time stepping (time discretization)</a:t>
                      </a:r>
                      <a:endParaRPr sz="1100"/>
                    </a:p>
                  </a:txBody>
                  <a:tcPr marL="68575" marR="6857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12700" cap="flat" cmpd="sng">
                      <a:solidFill>
                        <a:schemeClr val="accent1"/>
                      </a:solidFill>
                      <a:prstDash val="solid"/>
                      <a:round/>
                      <a:headEnd type="none" w="sm" len="sm"/>
                      <a:tailEnd type="none" w="sm" len="sm"/>
                    </a:lnT>
                    <a:lnB w="12700" cap="flat" cmpd="sng">
                      <a:solidFill>
                        <a:schemeClr val="accent1"/>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GB" sz="1100">
                          <a:highlight>
                            <a:schemeClr val="accent4"/>
                          </a:highlight>
                        </a:rPr>
                        <a:t>Steady State,</a:t>
                      </a:r>
                      <a:r>
                        <a:rPr lang="en-GB" sz="1100"/>
                        <a:t>  Euler</a:t>
                      </a:r>
                      <a:endParaRPr sz="1100"/>
                    </a:p>
                  </a:txBody>
                  <a:tcPr marL="68575" marR="6857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12700" cap="flat" cmpd="sng">
                      <a:solidFill>
                        <a:schemeClr val="accent1"/>
                      </a:solidFill>
                      <a:prstDash val="solid"/>
                      <a:round/>
                      <a:headEnd type="none" w="sm" len="sm"/>
                      <a:tailEnd type="none" w="sm" len="sm"/>
                    </a:lnT>
                    <a:lnB w="12700" cap="flat" cmpd="sng">
                      <a:solidFill>
                        <a:schemeClr val="accent1"/>
                      </a:solidFill>
                      <a:prstDash val="solid"/>
                      <a:round/>
                      <a:headEnd type="none" w="sm" len="sm"/>
                      <a:tailEnd type="none" w="sm" len="sm"/>
                    </a:lnB>
                  </a:tcPr>
                </a:tc>
              </a:tr>
              <a:tr h="702375">
                <a:tc>
                  <a:txBody>
                    <a:bodyPr/>
                    <a:lstStyle/>
                    <a:p>
                      <a:pPr marL="457200" lvl="0" indent="-298450" algn="l" rtl="0">
                        <a:lnSpc>
                          <a:spcPct val="115000"/>
                        </a:lnSpc>
                        <a:spcBef>
                          <a:spcPts val="1200"/>
                        </a:spcBef>
                        <a:spcAft>
                          <a:spcPts val="0"/>
                        </a:spcAft>
                        <a:buSzPts val="1100"/>
                        <a:buChar char="●"/>
                      </a:pPr>
                      <a:r>
                        <a:rPr lang="en-GB" sz="1100"/>
                        <a:t>Gradient Scheme( gradient term discretization)</a:t>
                      </a:r>
                      <a:endParaRPr sz="1100"/>
                    </a:p>
                  </a:txBody>
                  <a:tcPr marL="68575" marR="6857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12700" cap="flat" cmpd="sng">
                      <a:solidFill>
                        <a:schemeClr val="accent1"/>
                      </a:solidFill>
                      <a:prstDash val="solid"/>
                      <a:round/>
                      <a:headEnd type="none" w="sm" len="sm"/>
                      <a:tailEnd type="none" w="sm" len="sm"/>
                    </a:lnT>
                    <a:lnB w="12700" cap="flat" cmpd="sng">
                      <a:solidFill>
                        <a:schemeClr val="accent1"/>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GB" sz="1100">
                          <a:highlight>
                            <a:srgbClr val="FFAB40"/>
                          </a:highlight>
                        </a:rPr>
                        <a:t>cellLimited</a:t>
                      </a:r>
                      <a:r>
                        <a:rPr lang="en-GB" sz="1100"/>
                        <a:t> Gauss linear 0.5</a:t>
                      </a:r>
                      <a:endParaRPr sz="1100"/>
                    </a:p>
                  </a:txBody>
                  <a:tcPr marL="68575" marR="6857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12700" cap="flat" cmpd="sng">
                      <a:solidFill>
                        <a:schemeClr val="accent1"/>
                      </a:solidFill>
                      <a:prstDash val="solid"/>
                      <a:round/>
                      <a:headEnd type="none" w="sm" len="sm"/>
                      <a:tailEnd type="none" w="sm" len="sm"/>
                    </a:lnT>
                    <a:lnB w="12700" cap="flat" cmpd="sng">
                      <a:solidFill>
                        <a:schemeClr val="accent1"/>
                      </a:solidFill>
                      <a:prstDash val="solid"/>
                      <a:round/>
                      <a:headEnd type="none" w="sm" len="sm"/>
                      <a:tailEnd type="none" w="sm" len="sm"/>
                    </a:lnB>
                  </a:tcPr>
                </a:tc>
              </a:tr>
              <a:tr h="702375">
                <a:tc>
                  <a:txBody>
                    <a:bodyPr/>
                    <a:lstStyle/>
                    <a:p>
                      <a:pPr marL="457200" lvl="0" indent="-298450" algn="l" rtl="0">
                        <a:lnSpc>
                          <a:spcPct val="115000"/>
                        </a:lnSpc>
                        <a:spcBef>
                          <a:spcPts val="1200"/>
                        </a:spcBef>
                        <a:spcAft>
                          <a:spcPts val="0"/>
                        </a:spcAft>
                        <a:buSzPts val="1100"/>
                        <a:buChar char="●"/>
                      </a:pPr>
                      <a:r>
                        <a:rPr lang="en-GB" sz="1100"/>
                        <a:t>Divergence Scheme (Convective terms)</a:t>
                      </a:r>
                      <a:endParaRPr sz="1100"/>
                    </a:p>
                  </a:txBody>
                  <a:tcPr marL="68575" marR="6857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12700" cap="flat" cmpd="sng">
                      <a:solidFill>
                        <a:schemeClr val="accent1"/>
                      </a:solidFill>
                      <a:prstDash val="solid"/>
                      <a:round/>
                      <a:headEnd type="none" w="sm" len="sm"/>
                      <a:tailEnd type="none" w="sm" len="sm"/>
                    </a:lnT>
                    <a:lnB w="12700" cap="flat" cmpd="sng">
                      <a:solidFill>
                        <a:schemeClr val="accent1"/>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GB" sz="1100"/>
                        <a:t>LinearUpwind-2nd order</a:t>
                      </a:r>
                      <a:endParaRPr sz="1100"/>
                    </a:p>
                  </a:txBody>
                  <a:tcPr marL="68575" marR="6857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12700" cap="flat" cmpd="sng">
                      <a:solidFill>
                        <a:schemeClr val="accent1"/>
                      </a:solidFill>
                      <a:prstDash val="solid"/>
                      <a:round/>
                      <a:headEnd type="none" w="sm" len="sm"/>
                      <a:tailEnd type="none" w="sm" len="sm"/>
                    </a:lnT>
                    <a:lnB w="12700" cap="flat" cmpd="sng">
                      <a:solidFill>
                        <a:schemeClr val="accent1"/>
                      </a:solidFill>
                      <a:prstDash val="solid"/>
                      <a:round/>
                      <a:headEnd type="none" w="sm" len="sm"/>
                      <a:tailEnd type="none" w="sm" len="sm"/>
                    </a:lnB>
                  </a:tcPr>
                </a:tc>
              </a:tr>
              <a:tr h="547675">
                <a:tc>
                  <a:txBody>
                    <a:bodyPr/>
                    <a:lstStyle/>
                    <a:p>
                      <a:pPr marL="457200" lvl="0" indent="-298450" algn="l" rtl="0">
                        <a:lnSpc>
                          <a:spcPct val="115000"/>
                        </a:lnSpc>
                        <a:spcBef>
                          <a:spcPts val="1200"/>
                        </a:spcBef>
                        <a:spcAft>
                          <a:spcPts val="0"/>
                        </a:spcAft>
                        <a:buSzPts val="1100"/>
                        <a:buChar char="●"/>
                      </a:pPr>
                      <a:r>
                        <a:rPr lang="en-GB" sz="1100"/>
                        <a:t>Laplacian Scheme (Diffusive terms)</a:t>
                      </a:r>
                      <a:endParaRPr sz="1100"/>
                    </a:p>
                  </a:txBody>
                  <a:tcPr marL="68575" marR="6857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12700" cap="flat" cmpd="sng">
                      <a:solidFill>
                        <a:schemeClr val="accent1"/>
                      </a:solidFill>
                      <a:prstDash val="solid"/>
                      <a:round/>
                      <a:headEnd type="none" w="sm" len="sm"/>
                      <a:tailEnd type="none" w="sm" len="sm"/>
                    </a:lnT>
                    <a:lnB w="12700" cap="flat" cmpd="sng">
                      <a:solidFill>
                        <a:srgbClr val="FFAB4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GB" sz="1100"/>
                        <a:t>Gauss linear limited </a:t>
                      </a:r>
                      <a:r>
                        <a:rPr lang="en-GB" sz="1100">
                          <a:highlight>
                            <a:srgbClr val="FFAB40"/>
                          </a:highlight>
                        </a:rPr>
                        <a:t>1</a:t>
                      </a:r>
                      <a:endParaRPr sz="1100">
                        <a:highlight>
                          <a:srgbClr val="FFAB40"/>
                        </a:highlight>
                      </a:endParaRPr>
                    </a:p>
                  </a:txBody>
                  <a:tcPr marL="68575" marR="6857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12700" cap="flat" cmpd="sng">
                      <a:solidFill>
                        <a:schemeClr val="accent1"/>
                      </a:solidFill>
                      <a:prstDash val="solid"/>
                      <a:round/>
                      <a:headEnd type="none" w="sm" len="sm"/>
                      <a:tailEnd type="none" w="sm" len="sm"/>
                    </a:lnT>
                    <a:lnB w="12700" cap="flat" cmpd="sng">
                      <a:solidFill>
                        <a:srgbClr val="FFAB40"/>
                      </a:solidFill>
                      <a:prstDash val="solid"/>
                      <a:round/>
                      <a:headEnd type="none" w="sm" len="sm"/>
                      <a:tailEnd type="none" w="sm" len="sm"/>
                    </a:lnB>
                  </a:tcPr>
                </a:tc>
              </a:tr>
              <a:tr h="702375">
                <a:tc>
                  <a:txBody>
                    <a:bodyPr/>
                    <a:lstStyle/>
                    <a:p>
                      <a:pPr marL="457200" lvl="0" indent="-298450" algn="l" rtl="0">
                        <a:lnSpc>
                          <a:spcPct val="115000"/>
                        </a:lnSpc>
                        <a:spcBef>
                          <a:spcPts val="1200"/>
                        </a:spcBef>
                        <a:spcAft>
                          <a:spcPts val="0"/>
                        </a:spcAft>
                        <a:buSzPts val="1100"/>
                        <a:buChar char="●"/>
                      </a:pPr>
                      <a:r>
                        <a:rPr lang="en-GB" sz="1100"/>
                        <a:t>Linear Pressure equation Solver(symmetric matrix)</a:t>
                      </a:r>
                      <a:endParaRPr sz="1100"/>
                    </a:p>
                  </a:txBody>
                  <a:tcPr marL="68575" marR="68575" marT="91425" marB="91425">
                    <a:lnL w="9525" cap="flat" cmpd="sng">
                      <a:solidFill>
                        <a:srgbClr val="FFAB40"/>
                      </a:solidFill>
                      <a:prstDash val="solid"/>
                      <a:round/>
                      <a:headEnd type="none" w="sm" len="sm"/>
                      <a:tailEnd type="none" w="sm" len="sm"/>
                    </a:lnL>
                    <a:lnR w="9525" cap="flat" cmpd="sng">
                      <a:solidFill>
                        <a:srgbClr val="FFAB40"/>
                      </a:solidFill>
                      <a:prstDash val="solid"/>
                      <a:round/>
                      <a:headEnd type="none" w="sm" len="sm"/>
                      <a:tailEnd type="none" w="sm" len="sm"/>
                    </a:lnR>
                    <a:lnT w="12700" cap="flat" cmpd="sng">
                      <a:solidFill>
                        <a:srgbClr val="FFAB40"/>
                      </a:solidFill>
                      <a:prstDash val="solid"/>
                      <a:round/>
                      <a:headEnd type="none" w="sm" len="sm"/>
                      <a:tailEnd type="none" w="sm" len="sm"/>
                    </a:lnT>
                    <a:lnB w="12700" cap="flat" cmpd="sng">
                      <a:solidFill>
                        <a:srgbClr val="FFAB4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GB" sz="1100"/>
                        <a:t>GAMG (generalised geometric-algebraic multi-grid)</a:t>
                      </a:r>
                      <a:endParaRPr sz="1100"/>
                    </a:p>
                  </a:txBody>
                  <a:tcPr marL="68575" marR="68575" marT="91425" marB="91425">
                    <a:lnL w="9525" cap="flat" cmpd="sng">
                      <a:solidFill>
                        <a:srgbClr val="FFAB40"/>
                      </a:solidFill>
                      <a:prstDash val="solid"/>
                      <a:round/>
                      <a:headEnd type="none" w="sm" len="sm"/>
                      <a:tailEnd type="none" w="sm" len="sm"/>
                    </a:lnL>
                    <a:lnR w="9525" cap="flat" cmpd="sng">
                      <a:solidFill>
                        <a:srgbClr val="FFAB40"/>
                      </a:solidFill>
                      <a:prstDash val="solid"/>
                      <a:round/>
                      <a:headEnd type="none" w="sm" len="sm"/>
                      <a:tailEnd type="none" w="sm" len="sm"/>
                    </a:lnR>
                    <a:lnT w="12700" cap="flat" cmpd="sng">
                      <a:solidFill>
                        <a:srgbClr val="FFAB40"/>
                      </a:solidFill>
                      <a:prstDash val="solid"/>
                      <a:round/>
                      <a:headEnd type="none" w="sm" len="sm"/>
                      <a:tailEnd type="none" w="sm" len="sm"/>
                    </a:lnT>
                    <a:lnB w="12700" cap="flat" cmpd="sng">
                      <a:solidFill>
                        <a:srgbClr val="FFAB40"/>
                      </a:solidFill>
                      <a:prstDash val="solid"/>
                      <a:round/>
                      <a:headEnd type="none" w="sm" len="sm"/>
                      <a:tailEnd type="none" w="sm" len="sm"/>
                    </a:lnB>
                  </a:tcPr>
                </a:tc>
              </a:tr>
              <a:tr h="702375">
                <a:tc>
                  <a:txBody>
                    <a:bodyPr/>
                    <a:lstStyle/>
                    <a:p>
                      <a:pPr marL="457200" lvl="0" indent="-298450" algn="l" rtl="0">
                        <a:lnSpc>
                          <a:spcPct val="115000"/>
                        </a:lnSpc>
                        <a:spcBef>
                          <a:spcPts val="1200"/>
                        </a:spcBef>
                        <a:spcAft>
                          <a:spcPts val="0"/>
                        </a:spcAft>
                        <a:buSzPts val="1100"/>
                        <a:buChar char="●"/>
                      </a:pPr>
                      <a:r>
                        <a:rPr lang="en-GB" sz="1100"/>
                        <a:t>Linear Velocity Equation Solver (asymmetric matrix)</a:t>
                      </a:r>
                      <a:endParaRPr sz="1100"/>
                    </a:p>
                  </a:txBody>
                  <a:tcPr marL="68575" marR="68575" marT="91425" marB="91425">
                    <a:lnL w="9525" cap="flat" cmpd="sng">
                      <a:solidFill>
                        <a:srgbClr val="FFAB40"/>
                      </a:solidFill>
                      <a:prstDash val="solid"/>
                      <a:round/>
                      <a:headEnd type="none" w="sm" len="sm"/>
                      <a:tailEnd type="none" w="sm" len="sm"/>
                    </a:lnL>
                    <a:lnR w="9525" cap="flat" cmpd="sng">
                      <a:solidFill>
                        <a:srgbClr val="FFAB40"/>
                      </a:solidFill>
                      <a:prstDash val="solid"/>
                      <a:round/>
                      <a:headEnd type="none" w="sm" len="sm"/>
                      <a:tailEnd type="none" w="sm" len="sm"/>
                    </a:lnR>
                    <a:lnT w="12700" cap="flat" cmpd="sng">
                      <a:solidFill>
                        <a:srgbClr val="FFAB40"/>
                      </a:solidFill>
                      <a:prstDash val="solid"/>
                      <a:round/>
                      <a:headEnd type="none" w="sm" len="sm"/>
                      <a:tailEnd type="none" w="sm" len="sm"/>
                    </a:lnT>
                    <a:lnB w="12700" cap="flat" cmpd="sng">
                      <a:solidFill>
                        <a:srgbClr val="FFAB4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GB" sz="1100"/>
                        <a:t>PBiCG (Preconditioned bi-conjugate gradient)</a:t>
                      </a:r>
                      <a:endParaRPr sz="1100"/>
                    </a:p>
                  </a:txBody>
                  <a:tcPr marL="68575" marR="68575" marT="91425" marB="91425">
                    <a:lnL w="9525" cap="flat" cmpd="sng">
                      <a:solidFill>
                        <a:srgbClr val="FFAB40"/>
                      </a:solidFill>
                      <a:prstDash val="solid"/>
                      <a:round/>
                      <a:headEnd type="none" w="sm" len="sm"/>
                      <a:tailEnd type="none" w="sm" len="sm"/>
                    </a:lnL>
                    <a:lnR w="9525" cap="flat" cmpd="sng">
                      <a:solidFill>
                        <a:srgbClr val="FFAB40"/>
                      </a:solidFill>
                      <a:prstDash val="solid"/>
                      <a:round/>
                      <a:headEnd type="none" w="sm" len="sm"/>
                      <a:tailEnd type="none" w="sm" len="sm"/>
                    </a:lnR>
                    <a:lnT w="12700" cap="flat" cmpd="sng">
                      <a:solidFill>
                        <a:srgbClr val="FFAB40"/>
                      </a:solidFill>
                      <a:prstDash val="solid"/>
                      <a:round/>
                      <a:headEnd type="none" w="sm" len="sm"/>
                      <a:tailEnd type="none" w="sm" len="sm"/>
                    </a:lnT>
                    <a:lnB w="12700" cap="flat" cmpd="sng">
                      <a:solidFill>
                        <a:srgbClr val="FFAB40"/>
                      </a:solidFill>
                      <a:prstDash val="solid"/>
                      <a:round/>
                      <a:headEnd type="none" w="sm" len="sm"/>
                      <a:tailEnd type="none" w="sm" len="sm"/>
                    </a:lnB>
                  </a:tcPr>
                </a:tc>
              </a:tr>
              <a:tr h="515575">
                <a:tc>
                  <a:txBody>
                    <a:bodyPr/>
                    <a:lstStyle/>
                    <a:p>
                      <a:pPr marL="457200" lvl="0" indent="-228600" algn="l" rtl="0">
                        <a:lnSpc>
                          <a:spcPct val="115000"/>
                        </a:lnSpc>
                        <a:spcBef>
                          <a:spcPts val="1200"/>
                        </a:spcBef>
                        <a:spcAft>
                          <a:spcPts val="0"/>
                        </a:spcAft>
                        <a:buNone/>
                      </a:pPr>
                      <a:r>
                        <a:rPr lang="en-GB" sz="1100"/>
                        <a:t>Pressure-Velocity Coupling</a:t>
                      </a:r>
                      <a:endParaRPr sz="1100"/>
                    </a:p>
                  </a:txBody>
                  <a:tcPr marL="68575" marR="68575" marT="91425" marB="91425">
                    <a:lnL w="9525" cap="flat" cmpd="sng">
                      <a:solidFill>
                        <a:srgbClr val="FFAB40"/>
                      </a:solidFill>
                      <a:prstDash val="solid"/>
                      <a:round/>
                      <a:headEnd type="none" w="sm" len="sm"/>
                      <a:tailEnd type="none" w="sm" len="sm"/>
                    </a:lnL>
                    <a:lnR w="9525" cap="flat" cmpd="sng">
                      <a:solidFill>
                        <a:srgbClr val="FFAB40"/>
                      </a:solidFill>
                      <a:prstDash val="solid"/>
                      <a:round/>
                      <a:headEnd type="none" w="sm" len="sm"/>
                      <a:tailEnd type="none" w="sm" len="sm"/>
                    </a:lnR>
                    <a:lnT w="12700" cap="flat" cmpd="sng">
                      <a:solidFill>
                        <a:srgbClr val="FFAB40"/>
                      </a:solidFill>
                      <a:prstDash val="solid"/>
                      <a:round/>
                      <a:headEnd type="none" w="sm" len="sm"/>
                      <a:tailEnd type="none" w="sm" len="sm"/>
                    </a:lnT>
                    <a:lnB w="12700" cap="flat" cmpd="sng">
                      <a:solidFill>
                        <a:srgbClr val="FFAB4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GB" sz="1100"/>
                        <a:t>SIMPLE, PIMPLE(PISO+SIMPLE)</a:t>
                      </a:r>
                      <a:endParaRPr sz="1100"/>
                    </a:p>
                  </a:txBody>
                  <a:tcPr marL="68575" marR="68575" marT="91425" marB="91425">
                    <a:lnL w="9525" cap="flat" cmpd="sng">
                      <a:solidFill>
                        <a:srgbClr val="FFAB40"/>
                      </a:solidFill>
                      <a:prstDash val="solid"/>
                      <a:round/>
                      <a:headEnd type="none" w="sm" len="sm"/>
                      <a:tailEnd type="none" w="sm" len="sm"/>
                    </a:lnL>
                    <a:lnR w="9525" cap="flat" cmpd="sng">
                      <a:solidFill>
                        <a:srgbClr val="FFAB40"/>
                      </a:solidFill>
                      <a:prstDash val="solid"/>
                      <a:round/>
                      <a:headEnd type="none" w="sm" len="sm"/>
                      <a:tailEnd type="none" w="sm" len="sm"/>
                    </a:lnR>
                    <a:lnT w="12700" cap="flat" cmpd="sng">
                      <a:solidFill>
                        <a:srgbClr val="FFAB40"/>
                      </a:solidFill>
                      <a:prstDash val="solid"/>
                      <a:round/>
                      <a:headEnd type="none" w="sm" len="sm"/>
                      <a:tailEnd type="none" w="sm" len="sm"/>
                    </a:lnT>
                    <a:lnB w="12700" cap="flat" cmpd="sng">
                      <a:solidFill>
                        <a:srgbClr val="FFAB40"/>
                      </a:solidFill>
                      <a:prstDash val="solid"/>
                      <a:round/>
                      <a:headEnd type="none" w="sm" len="sm"/>
                      <a:tailEnd type="none" w="sm" len="sm"/>
                    </a:lnB>
                  </a:tcPr>
                </a:tc>
              </a:tr>
            </a:tbl>
          </a:graphicData>
        </a:graphic>
      </p:graphicFrame>
      <p:sp>
        <p:nvSpPr>
          <p:cNvPr id="308" name="Google Shape;308;gd0642d0631_0_1147"/>
          <p:cNvSpPr txBox="1"/>
          <p:nvPr/>
        </p:nvSpPr>
        <p:spPr>
          <a:xfrm>
            <a:off x="517725" y="1784400"/>
            <a:ext cx="2481900" cy="9486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t>Discretize in space each term of Navier-Stokes equations (diffusive, convective, gradient)</a:t>
            </a:r>
            <a:endParaRPr/>
          </a:p>
        </p:txBody>
      </p:sp>
      <p:sp>
        <p:nvSpPr>
          <p:cNvPr id="309" name="Google Shape;309;gd0642d0631_0_1147"/>
          <p:cNvSpPr txBox="1"/>
          <p:nvPr/>
        </p:nvSpPr>
        <p:spPr>
          <a:xfrm>
            <a:off x="496000" y="3071525"/>
            <a:ext cx="2481900" cy="831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GB"/>
              <a:t>Discretize in time the obtained semi-discrete governing equations</a:t>
            </a:r>
            <a:endParaRPr/>
          </a:p>
        </p:txBody>
      </p:sp>
      <p:sp>
        <p:nvSpPr>
          <p:cNvPr id="310" name="Google Shape;310;gd0642d0631_0_1147"/>
          <p:cNvSpPr txBox="1"/>
          <p:nvPr/>
        </p:nvSpPr>
        <p:spPr>
          <a:xfrm>
            <a:off x="496000" y="4225525"/>
            <a:ext cx="2481900" cy="831300"/>
          </a:xfrm>
          <a:prstGeom prst="rect">
            <a:avLst/>
          </a:prstGeom>
          <a:noFill/>
          <a:ln w="9525" cap="flat" cmpd="sng">
            <a:solidFill>
              <a:srgbClr val="FFAB4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GB"/>
              <a:t>Solve the linear system of discrete algebraic equations (crunch numbers)</a:t>
            </a:r>
            <a:endParaRPr/>
          </a:p>
        </p:txBody>
      </p:sp>
      <p:sp>
        <p:nvSpPr>
          <p:cNvPr id="311" name="Google Shape;311;gd0642d0631_0_1147"/>
          <p:cNvSpPr txBox="1"/>
          <p:nvPr/>
        </p:nvSpPr>
        <p:spPr>
          <a:xfrm>
            <a:off x="496000" y="788625"/>
            <a:ext cx="2481900" cy="6156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GB"/>
              <a:t>Discretization of the solution domain or the mesh</a:t>
            </a:r>
            <a:endParaRPr/>
          </a:p>
        </p:txBody>
      </p:sp>
      <p:cxnSp>
        <p:nvCxnSpPr>
          <p:cNvPr id="312" name="Google Shape;312;gd0642d0631_0_1147"/>
          <p:cNvCxnSpPr/>
          <p:nvPr/>
        </p:nvCxnSpPr>
        <p:spPr>
          <a:xfrm flipH="1">
            <a:off x="1627600" y="2728200"/>
            <a:ext cx="3900" cy="375300"/>
          </a:xfrm>
          <a:prstGeom prst="straightConnector1">
            <a:avLst/>
          </a:prstGeom>
          <a:noFill/>
          <a:ln w="9525" cap="flat" cmpd="sng">
            <a:solidFill>
              <a:schemeClr val="dk2"/>
            </a:solidFill>
            <a:prstDash val="solid"/>
            <a:round/>
            <a:headEnd type="none" w="med" len="med"/>
            <a:tailEnd type="triangle" w="med" len="med"/>
          </a:ln>
        </p:spPr>
      </p:cxnSp>
      <p:cxnSp>
        <p:nvCxnSpPr>
          <p:cNvPr id="313" name="Google Shape;313;gd0642d0631_0_1147"/>
          <p:cNvCxnSpPr/>
          <p:nvPr/>
        </p:nvCxnSpPr>
        <p:spPr>
          <a:xfrm flipH="1">
            <a:off x="1626100" y="3925125"/>
            <a:ext cx="3900" cy="285900"/>
          </a:xfrm>
          <a:prstGeom prst="straightConnector1">
            <a:avLst/>
          </a:prstGeom>
          <a:noFill/>
          <a:ln w="9525" cap="flat" cmpd="sng">
            <a:solidFill>
              <a:schemeClr val="dk2"/>
            </a:solidFill>
            <a:prstDash val="solid"/>
            <a:round/>
            <a:headEnd type="none" w="med" len="med"/>
            <a:tailEnd type="triangle" w="med" len="med"/>
          </a:ln>
        </p:spPr>
      </p:cxnSp>
      <p:cxnSp>
        <p:nvCxnSpPr>
          <p:cNvPr id="314" name="Google Shape;314;gd0642d0631_0_1147"/>
          <p:cNvCxnSpPr/>
          <p:nvPr/>
        </p:nvCxnSpPr>
        <p:spPr>
          <a:xfrm flipH="1">
            <a:off x="1627000" y="1416563"/>
            <a:ext cx="5100" cy="3555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
                                        </p:tgtEl>
                                        <p:attrNameLst>
                                          <p:attrName>style.visibility</p:attrName>
                                        </p:attrNameLst>
                                      </p:cBhvr>
                                      <p:to>
                                        <p:strVal val="visible"/>
                                      </p:to>
                                    </p:set>
                                    <p:animEffect transition="in" filter="fade">
                                      <p:cBhvr>
                                        <p:cTn id="7" dur="1000"/>
                                        <p:tgtEl>
                                          <p:spTgt spid="3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1"/>
                                        </p:tgtEl>
                                        <p:attrNameLst>
                                          <p:attrName>style.visibility</p:attrName>
                                        </p:attrNameLst>
                                      </p:cBhvr>
                                      <p:to>
                                        <p:strVal val="visible"/>
                                      </p:to>
                                    </p:set>
                                    <p:animEffect transition="in" filter="fade">
                                      <p:cBhvr>
                                        <p:cTn id="12" dur="1000"/>
                                        <p:tgtEl>
                                          <p:spTgt spid="3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4"/>
                                        </p:tgtEl>
                                        <p:attrNameLst>
                                          <p:attrName>style.visibility</p:attrName>
                                        </p:attrNameLst>
                                      </p:cBhvr>
                                      <p:to>
                                        <p:strVal val="visible"/>
                                      </p:to>
                                    </p:set>
                                    <p:animEffect transition="in" filter="fade">
                                      <p:cBhvr>
                                        <p:cTn id="17" dur="1000"/>
                                        <p:tgtEl>
                                          <p:spTgt spid="3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8"/>
                                        </p:tgtEl>
                                        <p:attrNameLst>
                                          <p:attrName>style.visibility</p:attrName>
                                        </p:attrNameLst>
                                      </p:cBhvr>
                                      <p:to>
                                        <p:strVal val="visible"/>
                                      </p:to>
                                    </p:set>
                                    <p:animEffect transition="in" filter="fade">
                                      <p:cBhvr>
                                        <p:cTn id="22" dur="1000"/>
                                        <p:tgtEl>
                                          <p:spTgt spid="30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12"/>
                                        </p:tgtEl>
                                        <p:attrNameLst>
                                          <p:attrName>style.visibility</p:attrName>
                                        </p:attrNameLst>
                                      </p:cBhvr>
                                      <p:to>
                                        <p:strVal val="visible"/>
                                      </p:to>
                                    </p:set>
                                    <p:animEffect transition="in" filter="fade">
                                      <p:cBhvr>
                                        <p:cTn id="27" dur="1000"/>
                                        <p:tgtEl>
                                          <p:spTgt spid="3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9"/>
                                        </p:tgtEl>
                                        <p:attrNameLst>
                                          <p:attrName>style.visibility</p:attrName>
                                        </p:attrNameLst>
                                      </p:cBhvr>
                                      <p:to>
                                        <p:strVal val="visible"/>
                                      </p:to>
                                    </p:set>
                                    <p:animEffect transition="in" filter="fade">
                                      <p:cBhvr>
                                        <p:cTn id="32" dur="1000"/>
                                        <p:tgtEl>
                                          <p:spTgt spid="30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13"/>
                                        </p:tgtEl>
                                        <p:attrNameLst>
                                          <p:attrName>style.visibility</p:attrName>
                                        </p:attrNameLst>
                                      </p:cBhvr>
                                      <p:to>
                                        <p:strVal val="visible"/>
                                      </p:to>
                                    </p:set>
                                    <p:animEffect transition="in" filter="fade">
                                      <p:cBhvr>
                                        <p:cTn id="37" dur="1000"/>
                                        <p:tgtEl>
                                          <p:spTgt spid="3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10"/>
                                        </p:tgtEl>
                                        <p:attrNameLst>
                                          <p:attrName>style.visibility</p:attrName>
                                        </p:attrNameLst>
                                      </p:cBhvr>
                                      <p:to>
                                        <p:strVal val="visible"/>
                                      </p:to>
                                    </p:set>
                                    <p:animEffect transition="in" filter="fade">
                                      <p:cBhvr>
                                        <p:cTn id="42" dur="10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gd0642d0631_0_1181"/>
          <p:cNvSpPr txBox="1">
            <a:spLocks noGrp="1"/>
          </p:cNvSpPr>
          <p:nvPr>
            <p:ph type="title"/>
          </p:nvPr>
        </p:nvSpPr>
        <p:spPr>
          <a:xfrm>
            <a:off x="462725" y="627125"/>
            <a:ext cx="456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Results and Discussion</a:t>
            </a:r>
            <a:endParaRPr>
              <a:solidFill>
                <a:srgbClr val="000000"/>
              </a:solidFill>
            </a:endParaRPr>
          </a:p>
        </p:txBody>
      </p:sp>
      <p:sp>
        <p:nvSpPr>
          <p:cNvPr id="320" name="Google Shape;320;gd0642d0631_0_1181"/>
          <p:cNvSpPr txBox="1">
            <a:spLocks noGrp="1"/>
          </p:cNvSpPr>
          <p:nvPr>
            <p:ph type="body" idx="1"/>
          </p:nvPr>
        </p:nvSpPr>
        <p:spPr>
          <a:xfrm>
            <a:off x="462725" y="1698450"/>
            <a:ext cx="6290400" cy="2594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rgbClr val="000000"/>
              </a:buClr>
              <a:buSzPts val="2400"/>
              <a:buAutoNum type="arabicPeriod"/>
            </a:pPr>
            <a:r>
              <a:rPr lang="en-GB" sz="2400">
                <a:solidFill>
                  <a:srgbClr val="000000"/>
                </a:solidFill>
              </a:rPr>
              <a:t>RANS simulation results</a:t>
            </a:r>
            <a:endParaRPr sz="2400">
              <a:solidFill>
                <a:srgbClr val="000000"/>
              </a:solidFill>
            </a:endParaRPr>
          </a:p>
          <a:p>
            <a:pPr marL="457200" lvl="0" indent="-381000" algn="l" rtl="0">
              <a:spcBef>
                <a:spcPts val="0"/>
              </a:spcBef>
              <a:spcAft>
                <a:spcPts val="0"/>
              </a:spcAft>
              <a:buClr>
                <a:srgbClr val="000000"/>
              </a:buClr>
              <a:buSzPts val="2400"/>
              <a:buAutoNum type="arabicPeriod"/>
            </a:pPr>
            <a:r>
              <a:rPr lang="en-GB" sz="2400">
                <a:solidFill>
                  <a:srgbClr val="000000"/>
                </a:solidFill>
              </a:rPr>
              <a:t>URANS simulation results</a:t>
            </a:r>
            <a:endParaRPr sz="2400">
              <a:solidFill>
                <a:srgbClr val="000000"/>
              </a:solidFill>
            </a:endParaRPr>
          </a:p>
          <a:p>
            <a:pPr marL="457200" lvl="0" indent="-381000" algn="l" rtl="0">
              <a:spcBef>
                <a:spcPts val="0"/>
              </a:spcBef>
              <a:spcAft>
                <a:spcPts val="0"/>
              </a:spcAft>
              <a:buClr>
                <a:srgbClr val="000000"/>
              </a:buClr>
              <a:buSzPts val="2400"/>
              <a:buAutoNum type="arabicPeriod"/>
            </a:pPr>
            <a:r>
              <a:rPr lang="en-GB" sz="2400">
                <a:solidFill>
                  <a:srgbClr val="000000"/>
                </a:solidFill>
              </a:rPr>
              <a:t>V-LES simulation results</a:t>
            </a:r>
            <a:endParaRPr sz="2400">
              <a:solidFill>
                <a:srgbClr val="000000"/>
              </a:solidFill>
            </a:endParaRPr>
          </a:p>
          <a:p>
            <a:pPr marL="457200" lvl="0" indent="-381000" algn="l" rtl="0">
              <a:spcBef>
                <a:spcPts val="0"/>
              </a:spcBef>
              <a:spcAft>
                <a:spcPts val="0"/>
              </a:spcAft>
              <a:buClr>
                <a:srgbClr val="000000"/>
              </a:buClr>
              <a:buSzPts val="2400"/>
              <a:buAutoNum type="arabicPeriod"/>
            </a:pPr>
            <a:r>
              <a:rPr lang="en-GB" sz="2400">
                <a:solidFill>
                  <a:srgbClr val="000000"/>
                </a:solidFill>
              </a:rPr>
              <a:t>Verification of simulation results</a:t>
            </a:r>
            <a:endParaRPr sz="2400">
              <a:solidFill>
                <a:srgbClr val="000000"/>
              </a:solidFill>
            </a:endParaRPr>
          </a:p>
          <a:p>
            <a:pPr marL="457200" lvl="0" indent="-381000" algn="l" rtl="0">
              <a:spcBef>
                <a:spcPts val="0"/>
              </a:spcBef>
              <a:spcAft>
                <a:spcPts val="0"/>
              </a:spcAft>
              <a:buClr>
                <a:srgbClr val="000000"/>
              </a:buClr>
              <a:buSzPts val="2400"/>
              <a:buAutoNum type="arabicPeriod"/>
            </a:pPr>
            <a:r>
              <a:rPr lang="en-GB" sz="2400">
                <a:solidFill>
                  <a:srgbClr val="000000"/>
                </a:solidFill>
              </a:rPr>
              <a:t>Velocity profile over slant surface</a:t>
            </a:r>
            <a:endParaRPr sz="2400">
              <a:solidFill>
                <a:srgbClr val="000000"/>
              </a:solidFill>
            </a:endParaRPr>
          </a:p>
          <a:p>
            <a:pPr marL="457200" lvl="0" indent="0" algn="l" rtl="0">
              <a:spcBef>
                <a:spcPts val="0"/>
              </a:spcBef>
              <a:spcAft>
                <a:spcPts val="0"/>
              </a:spcAft>
              <a:buNone/>
            </a:pPr>
            <a:endParaRPr>
              <a:solidFill>
                <a:srgbClr val="000000"/>
              </a:solidFill>
              <a:latin typeface="Raleway"/>
              <a:ea typeface="Raleway"/>
              <a:cs typeface="Raleway"/>
              <a:sym typeface="Raleway"/>
            </a:endParaRPr>
          </a:p>
        </p:txBody>
      </p:sp>
      <p:sp>
        <p:nvSpPr>
          <p:cNvPr id="321" name="Google Shape;321;gd0642d0631_0_1181"/>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750"/>
              <a:buFont typeface="Arial"/>
              <a:buNone/>
            </a:pPr>
            <a:fld id="{00000000-1234-1234-1234-123412341234}" type="slidenum">
              <a:rPr lang="en-GB"/>
              <a:t>23</a:t>
            </a:fld>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gd0642d0631_0_1188"/>
          <p:cNvSpPr txBox="1">
            <a:spLocks noGrp="1"/>
          </p:cNvSpPr>
          <p:nvPr>
            <p:ph type="title"/>
          </p:nvPr>
        </p:nvSpPr>
        <p:spPr>
          <a:xfrm>
            <a:off x="311700" y="100758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gd0642d0631_0_1188"/>
          <p:cNvSpPr txBox="1"/>
          <p:nvPr/>
        </p:nvSpPr>
        <p:spPr>
          <a:xfrm>
            <a:off x="562575" y="401825"/>
            <a:ext cx="5786400" cy="615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200"/>
              </a:spcBef>
              <a:spcAft>
                <a:spcPts val="0"/>
              </a:spcAft>
              <a:buNone/>
            </a:pPr>
            <a:r>
              <a:rPr lang="en-GB" sz="2800"/>
              <a:t> </a:t>
            </a:r>
            <a:r>
              <a:rPr lang="en-GB" sz="2600"/>
              <a:t>k-ε RANS simulation results</a:t>
            </a:r>
            <a:endParaRPr sz="2800"/>
          </a:p>
        </p:txBody>
      </p:sp>
      <p:pic>
        <p:nvPicPr>
          <p:cNvPr id="328" name="Google Shape;328;gd0642d0631_0_1188"/>
          <p:cNvPicPr preferRelativeResize="0"/>
          <p:nvPr/>
        </p:nvPicPr>
        <p:blipFill>
          <a:blip r:embed="rId3">
            <a:alphaModFix/>
          </a:blip>
          <a:stretch>
            <a:fillRect/>
          </a:stretch>
        </p:blipFill>
        <p:spPr>
          <a:xfrm>
            <a:off x="107688" y="1194238"/>
            <a:ext cx="4674925" cy="2275625"/>
          </a:xfrm>
          <a:prstGeom prst="rect">
            <a:avLst/>
          </a:prstGeom>
          <a:noFill/>
          <a:ln>
            <a:noFill/>
          </a:ln>
        </p:spPr>
      </p:pic>
      <p:pic>
        <p:nvPicPr>
          <p:cNvPr id="329" name="Google Shape;329;gd0642d0631_0_1188"/>
          <p:cNvPicPr preferRelativeResize="0"/>
          <p:nvPr/>
        </p:nvPicPr>
        <p:blipFill>
          <a:blip r:embed="rId4">
            <a:alphaModFix/>
          </a:blip>
          <a:stretch>
            <a:fillRect/>
          </a:stretch>
        </p:blipFill>
        <p:spPr>
          <a:xfrm>
            <a:off x="4979725" y="1170125"/>
            <a:ext cx="4011875" cy="2275625"/>
          </a:xfrm>
          <a:prstGeom prst="rect">
            <a:avLst/>
          </a:prstGeom>
          <a:noFill/>
          <a:ln>
            <a:noFill/>
          </a:ln>
        </p:spPr>
      </p:pic>
      <p:sp>
        <p:nvSpPr>
          <p:cNvPr id="330" name="Google Shape;330;gd0642d0631_0_1188"/>
          <p:cNvSpPr txBox="1"/>
          <p:nvPr/>
        </p:nvSpPr>
        <p:spPr>
          <a:xfrm>
            <a:off x="152400" y="3646675"/>
            <a:ext cx="4585500" cy="831300"/>
          </a:xfrm>
          <a:prstGeom prst="rect">
            <a:avLst/>
          </a:prstGeom>
          <a:noFill/>
          <a:ln>
            <a:noFill/>
          </a:ln>
        </p:spPr>
        <p:txBody>
          <a:bodyPr spcFirstLastPara="1" wrap="square" lIns="91425" tIns="91425" rIns="91425" bIns="91425" anchor="t" anchorCtr="0">
            <a:spAutoFit/>
          </a:bodyPr>
          <a:lstStyle/>
          <a:p>
            <a:pPr marL="457200" lvl="0" indent="457200" algn="l" rtl="0">
              <a:lnSpc>
                <a:spcPct val="150000"/>
              </a:lnSpc>
              <a:spcBef>
                <a:spcPts val="1200"/>
              </a:spcBef>
              <a:spcAft>
                <a:spcPts val="0"/>
              </a:spcAft>
              <a:buNone/>
            </a:pPr>
            <a:r>
              <a:rPr lang="en-GB" sz="1200" i="1"/>
              <a:t>    Velocity contours for RANS k-ε simulation</a:t>
            </a:r>
            <a:endParaRPr sz="1200" i="1"/>
          </a:p>
          <a:p>
            <a:pPr marL="0" lvl="0" indent="0" algn="l" rtl="0">
              <a:spcBef>
                <a:spcPts val="1200"/>
              </a:spcBef>
              <a:spcAft>
                <a:spcPts val="0"/>
              </a:spcAft>
              <a:buNone/>
            </a:pPr>
            <a:endParaRPr/>
          </a:p>
        </p:txBody>
      </p:sp>
      <p:sp>
        <p:nvSpPr>
          <p:cNvPr id="331" name="Google Shape;331;gd0642d0631_0_1188"/>
          <p:cNvSpPr txBox="1"/>
          <p:nvPr/>
        </p:nvSpPr>
        <p:spPr>
          <a:xfrm>
            <a:off x="4979725" y="3638838"/>
            <a:ext cx="3526200" cy="8313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1200"/>
              </a:spcBef>
              <a:spcAft>
                <a:spcPts val="0"/>
              </a:spcAft>
              <a:buNone/>
            </a:pPr>
            <a:r>
              <a:rPr lang="en-GB" sz="1200" i="1"/>
              <a:t>Pressure contours for RANS k- ε simulation</a:t>
            </a:r>
            <a:endParaRPr sz="1200" i="1"/>
          </a:p>
          <a:p>
            <a:pPr marL="0" lvl="0" indent="0" algn="l" rtl="0">
              <a:spcBef>
                <a:spcPts val="1200"/>
              </a:spcBef>
              <a:spcAft>
                <a:spcPts val="0"/>
              </a:spcAft>
              <a:buNone/>
            </a:pPr>
            <a:endParaRPr/>
          </a:p>
        </p:txBody>
      </p:sp>
      <p:cxnSp>
        <p:nvCxnSpPr>
          <p:cNvPr id="332" name="Google Shape;332;gd0642d0631_0_1188"/>
          <p:cNvCxnSpPr/>
          <p:nvPr/>
        </p:nvCxnSpPr>
        <p:spPr>
          <a:xfrm>
            <a:off x="743400" y="2029275"/>
            <a:ext cx="763500" cy="934500"/>
          </a:xfrm>
          <a:prstGeom prst="straightConnector1">
            <a:avLst/>
          </a:prstGeom>
          <a:noFill/>
          <a:ln w="9525" cap="flat" cmpd="sng">
            <a:solidFill>
              <a:schemeClr val="dk2"/>
            </a:solidFill>
            <a:prstDash val="solid"/>
            <a:round/>
            <a:headEnd type="none" w="med" len="med"/>
            <a:tailEnd type="triangle" w="med" len="med"/>
          </a:ln>
        </p:spPr>
      </p:cxnSp>
      <p:sp>
        <p:nvSpPr>
          <p:cNvPr id="333" name="Google Shape;333;gd0642d0631_0_1188"/>
          <p:cNvSpPr txBox="1"/>
          <p:nvPr/>
        </p:nvSpPr>
        <p:spPr>
          <a:xfrm>
            <a:off x="231150" y="1669963"/>
            <a:ext cx="178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stagnation point</a:t>
            </a:r>
            <a:endParaRPr/>
          </a:p>
        </p:txBody>
      </p:sp>
      <p:cxnSp>
        <p:nvCxnSpPr>
          <p:cNvPr id="334" name="Google Shape;334;gd0642d0631_0_1188"/>
          <p:cNvCxnSpPr/>
          <p:nvPr/>
        </p:nvCxnSpPr>
        <p:spPr>
          <a:xfrm flipH="1">
            <a:off x="1778050" y="2159875"/>
            <a:ext cx="552600" cy="592800"/>
          </a:xfrm>
          <a:prstGeom prst="straightConnector1">
            <a:avLst/>
          </a:prstGeom>
          <a:noFill/>
          <a:ln w="9525" cap="flat" cmpd="sng">
            <a:solidFill>
              <a:schemeClr val="dk2"/>
            </a:solidFill>
            <a:prstDash val="solid"/>
            <a:round/>
            <a:headEnd type="none" w="med" len="med"/>
            <a:tailEnd type="triangle" w="med" len="med"/>
          </a:ln>
        </p:spPr>
      </p:cxnSp>
      <p:cxnSp>
        <p:nvCxnSpPr>
          <p:cNvPr id="335" name="Google Shape;335;gd0642d0631_0_1188"/>
          <p:cNvCxnSpPr/>
          <p:nvPr/>
        </p:nvCxnSpPr>
        <p:spPr>
          <a:xfrm>
            <a:off x="2350750" y="2190000"/>
            <a:ext cx="391800" cy="612600"/>
          </a:xfrm>
          <a:prstGeom prst="straightConnector1">
            <a:avLst/>
          </a:prstGeom>
          <a:noFill/>
          <a:ln w="9525" cap="flat" cmpd="sng">
            <a:solidFill>
              <a:schemeClr val="dk2"/>
            </a:solidFill>
            <a:prstDash val="solid"/>
            <a:round/>
            <a:headEnd type="none" w="med" len="med"/>
            <a:tailEnd type="triangle" w="med" len="med"/>
          </a:ln>
        </p:spPr>
      </p:cxnSp>
      <p:cxnSp>
        <p:nvCxnSpPr>
          <p:cNvPr id="336" name="Google Shape;336;gd0642d0631_0_1188"/>
          <p:cNvCxnSpPr/>
          <p:nvPr/>
        </p:nvCxnSpPr>
        <p:spPr>
          <a:xfrm flipH="1">
            <a:off x="1768000" y="2210100"/>
            <a:ext cx="572700" cy="914100"/>
          </a:xfrm>
          <a:prstGeom prst="straightConnector1">
            <a:avLst/>
          </a:prstGeom>
          <a:noFill/>
          <a:ln w="9525" cap="flat" cmpd="sng">
            <a:solidFill>
              <a:schemeClr val="dk2"/>
            </a:solidFill>
            <a:prstDash val="solid"/>
            <a:round/>
            <a:headEnd type="none" w="med" len="med"/>
            <a:tailEnd type="triangle" w="med" len="med"/>
          </a:ln>
        </p:spPr>
      </p:cxnSp>
      <p:sp>
        <p:nvSpPr>
          <p:cNvPr id="337" name="Google Shape;337;gd0642d0631_0_1188"/>
          <p:cNvSpPr txBox="1"/>
          <p:nvPr/>
        </p:nvSpPr>
        <p:spPr>
          <a:xfrm>
            <a:off x="2059500" y="1868525"/>
            <a:ext cx="206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highest velocity values</a:t>
            </a:r>
            <a:endParaRPr/>
          </a:p>
        </p:txBody>
      </p:sp>
      <p:cxnSp>
        <p:nvCxnSpPr>
          <p:cNvPr id="338" name="Google Shape;338;gd0642d0631_0_1188"/>
          <p:cNvCxnSpPr/>
          <p:nvPr/>
        </p:nvCxnSpPr>
        <p:spPr>
          <a:xfrm>
            <a:off x="5826625" y="2149825"/>
            <a:ext cx="391800" cy="828900"/>
          </a:xfrm>
          <a:prstGeom prst="straightConnector1">
            <a:avLst/>
          </a:prstGeom>
          <a:noFill/>
          <a:ln w="9525" cap="flat" cmpd="sng">
            <a:solidFill>
              <a:schemeClr val="dk2"/>
            </a:solidFill>
            <a:prstDash val="solid"/>
            <a:round/>
            <a:headEnd type="none" w="med" len="med"/>
            <a:tailEnd type="triangle" w="med" len="med"/>
          </a:ln>
        </p:spPr>
      </p:cxnSp>
      <p:sp>
        <p:nvSpPr>
          <p:cNvPr id="339" name="Google Shape;339;gd0642d0631_0_1188"/>
          <p:cNvSpPr txBox="1"/>
          <p:nvPr/>
        </p:nvSpPr>
        <p:spPr>
          <a:xfrm>
            <a:off x="5031025" y="1868525"/>
            <a:ext cx="198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highest pressure value</a:t>
            </a:r>
            <a:endParaRPr/>
          </a:p>
        </p:txBody>
      </p:sp>
      <p:cxnSp>
        <p:nvCxnSpPr>
          <p:cNvPr id="340" name="Google Shape;340;gd0642d0631_0_1188"/>
          <p:cNvCxnSpPr/>
          <p:nvPr/>
        </p:nvCxnSpPr>
        <p:spPr>
          <a:xfrm flipH="1">
            <a:off x="6417225" y="2481325"/>
            <a:ext cx="944400" cy="733200"/>
          </a:xfrm>
          <a:prstGeom prst="straightConnector1">
            <a:avLst/>
          </a:prstGeom>
          <a:noFill/>
          <a:ln w="9525" cap="flat" cmpd="sng">
            <a:solidFill>
              <a:schemeClr val="dk2"/>
            </a:solidFill>
            <a:prstDash val="solid"/>
            <a:round/>
            <a:headEnd type="none" w="med" len="med"/>
            <a:tailEnd type="triangle" w="med" len="med"/>
          </a:ln>
        </p:spPr>
      </p:cxnSp>
      <p:cxnSp>
        <p:nvCxnSpPr>
          <p:cNvPr id="341" name="Google Shape;341;gd0642d0631_0_1188"/>
          <p:cNvCxnSpPr/>
          <p:nvPr/>
        </p:nvCxnSpPr>
        <p:spPr>
          <a:xfrm flipH="1">
            <a:off x="6407475" y="2421050"/>
            <a:ext cx="1004400" cy="381900"/>
          </a:xfrm>
          <a:prstGeom prst="straightConnector1">
            <a:avLst/>
          </a:prstGeom>
          <a:noFill/>
          <a:ln w="9525" cap="flat" cmpd="sng">
            <a:solidFill>
              <a:schemeClr val="dk2"/>
            </a:solidFill>
            <a:prstDash val="solid"/>
            <a:round/>
            <a:headEnd type="none" w="med" len="med"/>
            <a:tailEnd type="triangle" w="med" len="med"/>
          </a:ln>
        </p:spPr>
      </p:cxnSp>
      <p:cxnSp>
        <p:nvCxnSpPr>
          <p:cNvPr id="342" name="Google Shape;342;gd0642d0631_0_1188"/>
          <p:cNvCxnSpPr/>
          <p:nvPr/>
        </p:nvCxnSpPr>
        <p:spPr>
          <a:xfrm flipH="1">
            <a:off x="7341675" y="2441150"/>
            <a:ext cx="50100" cy="361800"/>
          </a:xfrm>
          <a:prstGeom prst="straightConnector1">
            <a:avLst/>
          </a:prstGeom>
          <a:noFill/>
          <a:ln w="9525" cap="flat" cmpd="sng">
            <a:solidFill>
              <a:schemeClr val="dk2"/>
            </a:solidFill>
            <a:prstDash val="solid"/>
            <a:round/>
            <a:headEnd type="none" w="med" len="med"/>
            <a:tailEnd type="triangle" w="med" len="med"/>
          </a:ln>
        </p:spPr>
      </p:cxnSp>
      <p:sp>
        <p:nvSpPr>
          <p:cNvPr id="343" name="Google Shape;343;gd0642d0631_0_1188"/>
          <p:cNvSpPr txBox="1"/>
          <p:nvPr/>
        </p:nvSpPr>
        <p:spPr>
          <a:xfrm>
            <a:off x="7150675" y="2132100"/>
            <a:ext cx="206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lowest velocity values</a:t>
            </a:r>
            <a:endParaRPr/>
          </a:p>
        </p:txBody>
      </p:sp>
      <p:sp>
        <p:nvSpPr>
          <p:cNvPr id="344" name="Google Shape;344;gd0642d0631_0_1188"/>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750"/>
              <a:buFont typeface="Arial"/>
              <a:buNone/>
            </a:pPr>
            <a:fld id="{00000000-1234-1234-1234-123412341234}" type="slidenum">
              <a:rPr lang="en-GB"/>
              <a:t>24</a:t>
            </a:fld>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gd0642d0631_0_1212"/>
          <p:cNvSpPr txBox="1">
            <a:spLocks noGrp="1"/>
          </p:cNvSpPr>
          <p:nvPr>
            <p:ph type="title"/>
          </p:nvPr>
        </p:nvSpPr>
        <p:spPr>
          <a:xfrm>
            <a:off x="182050" y="6911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a:solidFill>
                  <a:srgbClr val="000000"/>
                </a:solidFill>
              </a:rPr>
              <a:t>k-ω SST RANS simulation results</a:t>
            </a:r>
            <a:endParaRPr sz="2600">
              <a:solidFill>
                <a:srgbClr val="000000"/>
              </a:solidFill>
            </a:endParaRPr>
          </a:p>
        </p:txBody>
      </p:sp>
      <p:sp>
        <p:nvSpPr>
          <p:cNvPr id="350" name="Google Shape;350;gd0642d0631_0_1212"/>
          <p:cNvSpPr txBox="1">
            <a:spLocks noGrp="1"/>
          </p:cNvSpPr>
          <p:nvPr>
            <p:ph type="body" idx="2"/>
          </p:nvPr>
        </p:nvSpPr>
        <p:spPr>
          <a:xfrm>
            <a:off x="4800550" y="1199250"/>
            <a:ext cx="3963900" cy="1045800"/>
          </a:xfrm>
          <a:prstGeom prst="rect">
            <a:avLst/>
          </a:prstGeom>
          <a:ln w="9525" cap="flat" cmpd="sng">
            <a:solidFill>
              <a:srgbClr val="FFAB4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a:solidFill>
                  <a:srgbClr val="000000"/>
                </a:solidFill>
              </a:rPr>
              <a:t>1.stagnation point (blue line)</a:t>
            </a:r>
            <a:endParaRPr sz="1200">
              <a:solidFill>
                <a:srgbClr val="000000"/>
              </a:solidFill>
            </a:endParaRPr>
          </a:p>
          <a:p>
            <a:pPr marL="0" lvl="0" indent="0" algn="l" rtl="0">
              <a:lnSpc>
                <a:spcPct val="115000"/>
              </a:lnSpc>
              <a:spcBef>
                <a:spcPts val="0"/>
              </a:spcBef>
              <a:spcAft>
                <a:spcPts val="0"/>
              </a:spcAft>
              <a:buNone/>
            </a:pPr>
            <a:r>
              <a:rPr lang="en-GB" sz="1200">
                <a:solidFill>
                  <a:srgbClr val="000000"/>
                </a:solidFill>
              </a:rPr>
              <a:t>2.Maximum value at the corners, which is 57 m/s</a:t>
            </a:r>
            <a:endParaRPr sz="1200">
              <a:solidFill>
                <a:srgbClr val="000000"/>
              </a:solidFill>
            </a:endParaRPr>
          </a:p>
          <a:p>
            <a:pPr marL="0" lvl="0" indent="0" algn="l" rtl="0">
              <a:lnSpc>
                <a:spcPct val="115000"/>
              </a:lnSpc>
              <a:spcBef>
                <a:spcPts val="0"/>
              </a:spcBef>
              <a:spcAft>
                <a:spcPts val="0"/>
              </a:spcAft>
              <a:buNone/>
            </a:pPr>
            <a:r>
              <a:rPr lang="en-GB" sz="1200">
                <a:solidFill>
                  <a:srgbClr val="000000"/>
                </a:solidFill>
              </a:rPr>
              <a:t>3. At the back of slant angle, </a:t>
            </a:r>
            <a:r>
              <a:rPr lang="en-GB" sz="1200">
                <a:solidFill>
                  <a:srgbClr val="000000"/>
                </a:solidFill>
                <a:highlight>
                  <a:srgbClr val="FFAB40"/>
                </a:highlight>
              </a:rPr>
              <a:t>smooth wake regions </a:t>
            </a:r>
            <a:r>
              <a:rPr lang="en-GB" sz="1200">
                <a:solidFill>
                  <a:srgbClr val="000000"/>
                </a:solidFill>
              </a:rPr>
              <a:t>can be observed </a:t>
            </a:r>
            <a:endParaRPr>
              <a:solidFill>
                <a:srgbClr val="000000"/>
              </a:solidFill>
            </a:endParaRPr>
          </a:p>
        </p:txBody>
      </p:sp>
      <p:pic>
        <p:nvPicPr>
          <p:cNvPr id="351" name="Google Shape;351;gd0642d0631_0_1212"/>
          <p:cNvPicPr preferRelativeResize="0"/>
          <p:nvPr/>
        </p:nvPicPr>
        <p:blipFill>
          <a:blip r:embed="rId3">
            <a:alphaModFix/>
          </a:blip>
          <a:stretch>
            <a:fillRect/>
          </a:stretch>
        </p:blipFill>
        <p:spPr>
          <a:xfrm>
            <a:off x="300150" y="1002488"/>
            <a:ext cx="4260301" cy="2073817"/>
          </a:xfrm>
          <a:prstGeom prst="rect">
            <a:avLst/>
          </a:prstGeom>
          <a:noFill/>
          <a:ln>
            <a:noFill/>
          </a:ln>
        </p:spPr>
      </p:pic>
      <p:pic>
        <p:nvPicPr>
          <p:cNvPr id="352" name="Google Shape;352;gd0642d0631_0_1212"/>
          <p:cNvPicPr preferRelativeResize="0"/>
          <p:nvPr/>
        </p:nvPicPr>
        <p:blipFill>
          <a:blip r:embed="rId4">
            <a:alphaModFix/>
          </a:blip>
          <a:stretch>
            <a:fillRect/>
          </a:stretch>
        </p:blipFill>
        <p:spPr>
          <a:xfrm>
            <a:off x="4777400" y="2519263"/>
            <a:ext cx="4072500" cy="1982387"/>
          </a:xfrm>
          <a:prstGeom prst="rect">
            <a:avLst/>
          </a:prstGeom>
          <a:noFill/>
          <a:ln>
            <a:noFill/>
          </a:ln>
        </p:spPr>
      </p:pic>
      <p:sp>
        <p:nvSpPr>
          <p:cNvPr id="353" name="Google Shape;353;gd0642d0631_0_1212"/>
          <p:cNvSpPr txBox="1"/>
          <p:nvPr/>
        </p:nvSpPr>
        <p:spPr>
          <a:xfrm>
            <a:off x="542800" y="3361050"/>
            <a:ext cx="388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54" name="Google Shape;354;gd0642d0631_0_1212"/>
          <p:cNvSpPr txBox="1"/>
          <p:nvPr/>
        </p:nvSpPr>
        <p:spPr>
          <a:xfrm>
            <a:off x="1052825" y="2523200"/>
            <a:ext cx="336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t>1</a:t>
            </a:r>
            <a:endParaRPr sz="1000"/>
          </a:p>
        </p:txBody>
      </p:sp>
      <p:sp>
        <p:nvSpPr>
          <p:cNvPr id="355" name="Google Shape;355;gd0642d0631_0_1212"/>
          <p:cNvSpPr txBox="1"/>
          <p:nvPr/>
        </p:nvSpPr>
        <p:spPr>
          <a:xfrm>
            <a:off x="1389425" y="2114350"/>
            <a:ext cx="215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t>2</a:t>
            </a:r>
            <a:endParaRPr sz="1000"/>
          </a:p>
        </p:txBody>
      </p:sp>
      <p:sp>
        <p:nvSpPr>
          <p:cNvPr id="356" name="Google Shape;356;gd0642d0631_0_1212"/>
          <p:cNvSpPr txBox="1"/>
          <p:nvPr/>
        </p:nvSpPr>
        <p:spPr>
          <a:xfrm>
            <a:off x="3210375" y="2545850"/>
            <a:ext cx="336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57" name="Google Shape;357;gd0642d0631_0_1212"/>
          <p:cNvSpPr txBox="1"/>
          <p:nvPr/>
        </p:nvSpPr>
        <p:spPr>
          <a:xfrm>
            <a:off x="2979675" y="2453050"/>
            <a:ext cx="293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t>3</a:t>
            </a:r>
            <a:endParaRPr sz="1000"/>
          </a:p>
        </p:txBody>
      </p:sp>
      <p:sp>
        <p:nvSpPr>
          <p:cNvPr id="358" name="Google Shape;358;gd0642d0631_0_1212"/>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750"/>
              <a:buFont typeface="Arial"/>
              <a:buNone/>
            </a:pPr>
            <a:fld id="{00000000-1234-1234-1234-123412341234}" type="slidenum">
              <a:rPr lang="en-GB"/>
              <a:t>25</a:t>
            </a:fld>
            <a:endParaRPr/>
          </a:p>
        </p:txBody>
      </p:sp>
      <p:sp>
        <p:nvSpPr>
          <p:cNvPr id="359" name="Google Shape;359;gd0642d0631_0_1212"/>
          <p:cNvSpPr txBox="1"/>
          <p:nvPr/>
        </p:nvSpPr>
        <p:spPr>
          <a:xfrm>
            <a:off x="5949750" y="4457450"/>
            <a:ext cx="2522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t>Pressure Contours</a:t>
            </a:r>
            <a:endParaRPr sz="1200"/>
          </a:p>
        </p:txBody>
      </p:sp>
      <p:sp>
        <p:nvSpPr>
          <p:cNvPr id="360" name="Google Shape;360;gd0642d0631_0_1212"/>
          <p:cNvSpPr txBox="1"/>
          <p:nvPr/>
        </p:nvSpPr>
        <p:spPr>
          <a:xfrm>
            <a:off x="1509100" y="2953450"/>
            <a:ext cx="220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Velocity Contours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2"/>
                                        </p:tgtEl>
                                        <p:attrNameLst>
                                          <p:attrName>style.visibility</p:attrName>
                                        </p:attrNameLst>
                                      </p:cBhvr>
                                      <p:to>
                                        <p:strVal val="visible"/>
                                      </p:to>
                                    </p:set>
                                    <p:animEffect transition="in" filter="fade">
                                      <p:cBhvr>
                                        <p:cTn id="7" dur="1000"/>
                                        <p:tgtEl>
                                          <p:spTgt spid="3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9"/>
                                        </p:tgtEl>
                                        <p:attrNameLst>
                                          <p:attrName>style.visibility</p:attrName>
                                        </p:attrNameLst>
                                      </p:cBhvr>
                                      <p:to>
                                        <p:strVal val="visible"/>
                                      </p:to>
                                    </p:set>
                                    <p:animEffect transition="in" filter="fade">
                                      <p:cBhvr>
                                        <p:cTn id="12" dur="1000"/>
                                        <p:tgtEl>
                                          <p:spTgt spid="35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1"/>
                                        </p:tgtEl>
                                        <p:attrNameLst>
                                          <p:attrName>style.visibility</p:attrName>
                                        </p:attrNameLst>
                                      </p:cBhvr>
                                      <p:to>
                                        <p:strVal val="visible"/>
                                      </p:to>
                                    </p:set>
                                    <p:animEffect transition="in" filter="fade">
                                      <p:cBhvr>
                                        <p:cTn id="17" dur="1000"/>
                                        <p:tgtEl>
                                          <p:spTgt spid="3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0"/>
                                        </p:tgtEl>
                                        <p:attrNameLst>
                                          <p:attrName>style.visibility</p:attrName>
                                        </p:attrNameLst>
                                      </p:cBhvr>
                                      <p:to>
                                        <p:strVal val="visible"/>
                                      </p:to>
                                    </p:set>
                                    <p:animEffect transition="in" filter="fade">
                                      <p:cBhvr>
                                        <p:cTn id="22" dur="1000"/>
                                        <p:tgtEl>
                                          <p:spTgt spid="3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50"/>
                                        </p:tgtEl>
                                        <p:attrNameLst>
                                          <p:attrName>style.visibility</p:attrName>
                                        </p:attrNameLst>
                                      </p:cBhvr>
                                      <p:to>
                                        <p:strVal val="visible"/>
                                      </p:to>
                                    </p:set>
                                    <p:animEffect transition="in" filter="fade">
                                      <p:cBhvr>
                                        <p:cTn id="27" dur="1000"/>
                                        <p:tgtEl>
                                          <p:spTgt spid="3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54"/>
                                        </p:tgtEl>
                                        <p:attrNameLst>
                                          <p:attrName>style.visibility</p:attrName>
                                        </p:attrNameLst>
                                      </p:cBhvr>
                                      <p:to>
                                        <p:strVal val="visible"/>
                                      </p:to>
                                    </p:set>
                                    <p:animEffect transition="in" filter="fade">
                                      <p:cBhvr>
                                        <p:cTn id="32" dur="1000"/>
                                        <p:tgtEl>
                                          <p:spTgt spid="35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55"/>
                                        </p:tgtEl>
                                        <p:attrNameLst>
                                          <p:attrName>style.visibility</p:attrName>
                                        </p:attrNameLst>
                                      </p:cBhvr>
                                      <p:to>
                                        <p:strVal val="visible"/>
                                      </p:to>
                                    </p:set>
                                    <p:animEffect transition="in" filter="fade">
                                      <p:cBhvr>
                                        <p:cTn id="37" dur="1000"/>
                                        <p:tgtEl>
                                          <p:spTgt spid="35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57"/>
                                        </p:tgtEl>
                                        <p:attrNameLst>
                                          <p:attrName>style.visibility</p:attrName>
                                        </p:attrNameLst>
                                      </p:cBhvr>
                                      <p:to>
                                        <p:strVal val="visible"/>
                                      </p:to>
                                    </p:set>
                                    <p:animEffect transition="in" filter="fade">
                                      <p:cBhvr>
                                        <p:cTn id="42" dur="1000"/>
                                        <p:tgtEl>
                                          <p:spTgt spid="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gd0642d0631_0_1232"/>
          <p:cNvSpPr txBox="1">
            <a:spLocks noGrp="1"/>
          </p:cNvSpPr>
          <p:nvPr>
            <p:ph type="title"/>
          </p:nvPr>
        </p:nvSpPr>
        <p:spPr>
          <a:xfrm>
            <a:off x="224925" y="9346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a:solidFill>
                  <a:srgbClr val="000000"/>
                </a:solidFill>
              </a:rPr>
              <a:t>URANS k-ω SST simulation results</a:t>
            </a:r>
            <a:endParaRPr sz="2600">
              <a:solidFill>
                <a:srgbClr val="000000"/>
              </a:solidFill>
            </a:endParaRPr>
          </a:p>
        </p:txBody>
      </p:sp>
      <p:sp>
        <p:nvSpPr>
          <p:cNvPr id="366" name="Google Shape;366;gd0642d0631_0_1232"/>
          <p:cNvSpPr txBox="1">
            <a:spLocks noGrp="1"/>
          </p:cNvSpPr>
          <p:nvPr>
            <p:ph type="body" idx="1"/>
          </p:nvPr>
        </p:nvSpPr>
        <p:spPr>
          <a:xfrm>
            <a:off x="0" y="3501150"/>
            <a:ext cx="4311600" cy="1686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AutoNum type="romanUcPeriod"/>
            </a:pPr>
            <a:r>
              <a:rPr lang="en-GB" sz="1600">
                <a:solidFill>
                  <a:srgbClr val="000000"/>
                </a:solidFill>
              </a:rPr>
              <a:t>Velocity and Pressure contours for the last timesteps (stabilized).</a:t>
            </a:r>
            <a:endParaRPr sz="1600">
              <a:solidFill>
                <a:srgbClr val="000000"/>
              </a:solidFill>
            </a:endParaRPr>
          </a:p>
          <a:p>
            <a:pPr marL="457200" lvl="0" indent="0" algn="l" rtl="0">
              <a:spcBef>
                <a:spcPts val="0"/>
              </a:spcBef>
              <a:spcAft>
                <a:spcPts val="0"/>
              </a:spcAft>
              <a:buNone/>
            </a:pPr>
            <a:endParaRPr sz="1600">
              <a:solidFill>
                <a:srgbClr val="000000"/>
              </a:solidFill>
            </a:endParaRPr>
          </a:p>
          <a:p>
            <a:pPr marL="457200" lvl="0" indent="-330200" algn="l" rtl="0">
              <a:spcBef>
                <a:spcPts val="0"/>
              </a:spcBef>
              <a:spcAft>
                <a:spcPts val="0"/>
              </a:spcAft>
              <a:buClr>
                <a:srgbClr val="000000"/>
              </a:buClr>
              <a:buSzPts val="1600"/>
              <a:buAutoNum type="romanUcPeriod"/>
            </a:pPr>
            <a:r>
              <a:rPr lang="en-GB" sz="1600">
                <a:solidFill>
                  <a:srgbClr val="000000"/>
                </a:solidFill>
              </a:rPr>
              <a:t>Maximum velocity magnitude reaches 65 m/s.</a:t>
            </a:r>
            <a:endParaRPr sz="1600">
              <a:solidFill>
                <a:srgbClr val="000000"/>
              </a:solidFill>
            </a:endParaRPr>
          </a:p>
        </p:txBody>
      </p:sp>
      <p:pic>
        <p:nvPicPr>
          <p:cNvPr id="367" name="Google Shape;367;gd0642d0631_0_1232"/>
          <p:cNvPicPr preferRelativeResize="0"/>
          <p:nvPr/>
        </p:nvPicPr>
        <p:blipFill rotWithShape="1">
          <a:blip r:embed="rId3">
            <a:alphaModFix/>
          </a:blip>
          <a:srcRect l="3682" r="3337"/>
          <a:stretch/>
        </p:blipFill>
        <p:spPr>
          <a:xfrm>
            <a:off x="311700" y="1152475"/>
            <a:ext cx="3999901" cy="2097425"/>
          </a:xfrm>
          <a:prstGeom prst="rect">
            <a:avLst/>
          </a:prstGeom>
          <a:noFill/>
          <a:ln>
            <a:noFill/>
          </a:ln>
        </p:spPr>
      </p:pic>
      <p:pic>
        <p:nvPicPr>
          <p:cNvPr id="368" name="Google Shape;368;gd0642d0631_0_1232"/>
          <p:cNvPicPr preferRelativeResize="0"/>
          <p:nvPr/>
        </p:nvPicPr>
        <p:blipFill rotWithShape="1">
          <a:blip r:embed="rId4">
            <a:alphaModFix/>
          </a:blip>
          <a:srcRect l="3772"/>
          <a:stretch/>
        </p:blipFill>
        <p:spPr>
          <a:xfrm>
            <a:off x="4686002" y="1152475"/>
            <a:ext cx="4146298" cy="2097425"/>
          </a:xfrm>
          <a:prstGeom prst="rect">
            <a:avLst/>
          </a:prstGeom>
          <a:noFill/>
          <a:ln>
            <a:noFill/>
          </a:ln>
        </p:spPr>
      </p:pic>
      <p:sp>
        <p:nvSpPr>
          <p:cNvPr id="369" name="Google Shape;369;gd0642d0631_0_1232"/>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750"/>
              <a:buFont typeface="Arial"/>
              <a:buNone/>
            </a:pPr>
            <a:fld id="{00000000-1234-1234-1234-123412341234}" type="slidenum">
              <a:rPr lang="en-GB"/>
              <a:t>26</a:t>
            </a:fld>
            <a:endParaRPr/>
          </a:p>
        </p:txBody>
      </p:sp>
      <p:sp>
        <p:nvSpPr>
          <p:cNvPr id="370" name="Google Shape;370;gd0642d0631_0_1232"/>
          <p:cNvSpPr txBox="1"/>
          <p:nvPr/>
        </p:nvSpPr>
        <p:spPr>
          <a:xfrm>
            <a:off x="4311600" y="3563250"/>
            <a:ext cx="4620300" cy="16239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SzPts val="1400"/>
              <a:buChar char="●"/>
            </a:pPr>
            <a:r>
              <a:rPr lang="en-GB"/>
              <a:t>URANS simulation can predict flow generation at different timesteps dependent on time.</a:t>
            </a:r>
            <a:endParaRPr/>
          </a:p>
          <a:p>
            <a:pPr marL="457200" lvl="0" indent="0" algn="l" rtl="0">
              <a:lnSpc>
                <a:spcPct val="115000"/>
              </a:lnSpc>
              <a:spcBef>
                <a:spcPts val="0"/>
              </a:spcBef>
              <a:spcAft>
                <a:spcPts val="0"/>
              </a:spcAft>
              <a:buNone/>
            </a:pPr>
            <a:endParaRPr/>
          </a:p>
          <a:p>
            <a:pPr marL="457200" lvl="0" indent="-317500" algn="l" rtl="0">
              <a:lnSpc>
                <a:spcPct val="115000"/>
              </a:lnSpc>
              <a:spcBef>
                <a:spcPts val="0"/>
              </a:spcBef>
              <a:spcAft>
                <a:spcPts val="0"/>
              </a:spcAft>
              <a:buSzPts val="1400"/>
              <a:buChar char="●"/>
            </a:pPr>
            <a:r>
              <a:rPr lang="en-GB"/>
              <a:t> k-ω SST models shows best solutions for flow prediction.</a:t>
            </a:r>
            <a:endParaRPr/>
          </a:p>
          <a:p>
            <a:pPr marL="0" lvl="0" indent="0" algn="l" rtl="0">
              <a:lnSpc>
                <a:spcPct val="115000"/>
              </a:lnSpc>
              <a:spcBef>
                <a:spcPts val="0"/>
              </a:spcBef>
              <a:spcAft>
                <a:spcPts val="0"/>
              </a:spcAft>
              <a:buNone/>
            </a:pPr>
            <a:endParaRPr sz="1300">
              <a:latin typeface="Raleway"/>
              <a:ea typeface="Raleway"/>
              <a:cs typeface="Raleway"/>
              <a:sym typeface="Raleway"/>
            </a:endParaRPr>
          </a:p>
        </p:txBody>
      </p:sp>
      <p:sp>
        <p:nvSpPr>
          <p:cNvPr id="371" name="Google Shape;371;gd0642d0631_0_1232"/>
          <p:cNvSpPr txBox="1"/>
          <p:nvPr/>
        </p:nvSpPr>
        <p:spPr>
          <a:xfrm>
            <a:off x="1045350" y="3192050"/>
            <a:ext cx="2220900" cy="4002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r>
              <a:rPr lang="en-GB"/>
              <a:t>Velocity contours</a:t>
            </a:r>
            <a:endParaRPr/>
          </a:p>
        </p:txBody>
      </p:sp>
      <p:sp>
        <p:nvSpPr>
          <p:cNvPr id="372" name="Google Shape;372;gd0642d0631_0_1232"/>
          <p:cNvSpPr txBox="1"/>
          <p:nvPr/>
        </p:nvSpPr>
        <p:spPr>
          <a:xfrm>
            <a:off x="5293850" y="3192050"/>
            <a:ext cx="3000000" cy="4002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r>
              <a:rPr lang="en-GB"/>
              <a:t>Pressure contours</a:t>
            </a:r>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gd0642d0631_0_1244"/>
          <p:cNvSpPr txBox="1">
            <a:spLocks noGrp="1"/>
          </p:cNvSpPr>
          <p:nvPr>
            <p:ph type="title"/>
          </p:nvPr>
        </p:nvSpPr>
        <p:spPr>
          <a:xfrm>
            <a:off x="311700" y="139725"/>
            <a:ext cx="616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a:solidFill>
                  <a:srgbClr val="000000"/>
                </a:solidFill>
              </a:rPr>
              <a:t>URANS k-ω SST  (Velocity streamlines)</a:t>
            </a:r>
            <a:endParaRPr sz="2600">
              <a:solidFill>
                <a:srgbClr val="000000"/>
              </a:solidFill>
            </a:endParaRPr>
          </a:p>
        </p:txBody>
      </p:sp>
      <p:sp>
        <p:nvSpPr>
          <p:cNvPr id="378" name="Google Shape;378;gd0642d0631_0_1244"/>
          <p:cNvSpPr txBox="1">
            <a:spLocks noGrp="1"/>
          </p:cNvSpPr>
          <p:nvPr>
            <p:ph type="body" idx="1"/>
          </p:nvPr>
        </p:nvSpPr>
        <p:spPr>
          <a:xfrm>
            <a:off x="398475" y="1057200"/>
            <a:ext cx="3558000" cy="3536700"/>
          </a:xfrm>
          <a:prstGeom prst="rect">
            <a:avLst/>
          </a:prstGeom>
          <a:ln w="9525" cap="flat" cmpd="sng">
            <a:solidFill>
              <a:schemeClr val="accent4"/>
            </a:solidFill>
            <a:prstDash val="solid"/>
            <a:round/>
            <a:headEnd type="none" w="sm" len="sm"/>
            <a:tailEnd type="none" w="sm" len="sm"/>
          </a:ln>
        </p:spPr>
        <p:txBody>
          <a:bodyPr spcFirstLastPara="1" wrap="square" lIns="91425" tIns="91425" rIns="91425" bIns="91425" anchor="t" anchorCtr="0">
            <a:noAutofit/>
          </a:bodyPr>
          <a:lstStyle/>
          <a:p>
            <a:pPr marL="0" lvl="0" indent="0" algn="just" rtl="0">
              <a:spcBef>
                <a:spcPts val="0"/>
              </a:spcBef>
              <a:spcAft>
                <a:spcPts val="0"/>
              </a:spcAft>
              <a:buNone/>
            </a:pPr>
            <a:r>
              <a:rPr lang="en-GB" sz="1600">
                <a:solidFill>
                  <a:srgbClr val="000000"/>
                </a:solidFill>
              </a:rPr>
              <a:t>Velocity streamlines passing slant angle of the Ahmed Body:</a:t>
            </a:r>
            <a:endParaRPr sz="1600">
              <a:solidFill>
                <a:srgbClr val="000000"/>
              </a:solidFill>
            </a:endParaRPr>
          </a:p>
          <a:p>
            <a:pPr marL="0" lvl="0" indent="0" algn="just" rtl="0">
              <a:spcBef>
                <a:spcPts val="0"/>
              </a:spcBef>
              <a:spcAft>
                <a:spcPts val="0"/>
              </a:spcAft>
              <a:buNone/>
            </a:pPr>
            <a:endParaRPr sz="1600">
              <a:solidFill>
                <a:srgbClr val="000000"/>
              </a:solidFill>
            </a:endParaRPr>
          </a:p>
          <a:p>
            <a:pPr marL="457200" lvl="0" indent="-330200" algn="just" rtl="0">
              <a:spcBef>
                <a:spcPts val="0"/>
              </a:spcBef>
              <a:spcAft>
                <a:spcPts val="0"/>
              </a:spcAft>
              <a:buClr>
                <a:srgbClr val="000000"/>
              </a:buClr>
              <a:buSzPts val="1600"/>
              <a:buAutoNum type="arabicPeriod"/>
            </a:pPr>
            <a:r>
              <a:rPr lang="en-GB" sz="1600">
                <a:solidFill>
                  <a:srgbClr val="000000"/>
                </a:solidFill>
              </a:rPr>
              <a:t>Streamlines develop circulation zone at the back of the model (blue circulations)</a:t>
            </a:r>
            <a:endParaRPr sz="1600">
              <a:solidFill>
                <a:srgbClr val="000000"/>
              </a:solidFill>
            </a:endParaRPr>
          </a:p>
          <a:p>
            <a:pPr marL="457200" lvl="0" indent="0" algn="just" rtl="0">
              <a:spcBef>
                <a:spcPts val="0"/>
              </a:spcBef>
              <a:spcAft>
                <a:spcPts val="0"/>
              </a:spcAft>
              <a:buNone/>
            </a:pPr>
            <a:endParaRPr sz="1600">
              <a:solidFill>
                <a:srgbClr val="000000"/>
              </a:solidFill>
            </a:endParaRPr>
          </a:p>
          <a:p>
            <a:pPr marL="457200" lvl="0" indent="-330200" algn="just" rtl="0">
              <a:spcBef>
                <a:spcPts val="0"/>
              </a:spcBef>
              <a:spcAft>
                <a:spcPts val="0"/>
              </a:spcAft>
              <a:buClr>
                <a:srgbClr val="000000"/>
              </a:buClr>
              <a:buSzPts val="1600"/>
              <a:buAutoNum type="arabicPeriod"/>
            </a:pPr>
            <a:r>
              <a:rPr lang="en-GB" sz="1600">
                <a:solidFill>
                  <a:srgbClr val="000000"/>
                </a:solidFill>
              </a:rPr>
              <a:t>Flow passing the slant angle generate two counter rotating trailing vortices.</a:t>
            </a:r>
            <a:endParaRPr sz="1600">
              <a:solidFill>
                <a:srgbClr val="000000"/>
              </a:solidFill>
            </a:endParaRPr>
          </a:p>
          <a:p>
            <a:pPr marL="457200" lvl="0" indent="0" algn="just" rtl="0">
              <a:spcBef>
                <a:spcPts val="0"/>
              </a:spcBef>
              <a:spcAft>
                <a:spcPts val="0"/>
              </a:spcAft>
              <a:buNone/>
            </a:pPr>
            <a:endParaRPr sz="1600">
              <a:solidFill>
                <a:srgbClr val="000000"/>
              </a:solidFill>
              <a:latin typeface="Raleway"/>
              <a:ea typeface="Raleway"/>
              <a:cs typeface="Raleway"/>
              <a:sym typeface="Raleway"/>
            </a:endParaRPr>
          </a:p>
        </p:txBody>
      </p:sp>
      <p:pic>
        <p:nvPicPr>
          <p:cNvPr id="379" name="Google Shape;379;gd0642d0631_0_1244"/>
          <p:cNvPicPr preferRelativeResize="0"/>
          <p:nvPr/>
        </p:nvPicPr>
        <p:blipFill>
          <a:blip r:embed="rId3">
            <a:alphaModFix/>
          </a:blip>
          <a:stretch>
            <a:fillRect/>
          </a:stretch>
        </p:blipFill>
        <p:spPr>
          <a:xfrm>
            <a:off x="4682350" y="761737"/>
            <a:ext cx="4032025" cy="1881425"/>
          </a:xfrm>
          <a:prstGeom prst="rect">
            <a:avLst/>
          </a:prstGeom>
          <a:noFill/>
          <a:ln>
            <a:noFill/>
          </a:ln>
        </p:spPr>
      </p:pic>
      <p:pic>
        <p:nvPicPr>
          <p:cNvPr id="380" name="Google Shape;380;gd0642d0631_0_1244"/>
          <p:cNvPicPr preferRelativeResize="0"/>
          <p:nvPr/>
        </p:nvPicPr>
        <p:blipFill>
          <a:blip r:embed="rId4">
            <a:alphaModFix/>
          </a:blip>
          <a:stretch>
            <a:fillRect/>
          </a:stretch>
        </p:blipFill>
        <p:spPr>
          <a:xfrm>
            <a:off x="4471771" y="2692475"/>
            <a:ext cx="4453179" cy="2167475"/>
          </a:xfrm>
          <a:prstGeom prst="rect">
            <a:avLst/>
          </a:prstGeom>
          <a:noFill/>
          <a:ln>
            <a:noFill/>
          </a:ln>
        </p:spPr>
      </p:pic>
      <p:sp>
        <p:nvSpPr>
          <p:cNvPr id="381" name="Google Shape;381;gd0642d0631_0_1244"/>
          <p:cNvSpPr txBox="1">
            <a:spLocks noGrp="1"/>
          </p:cNvSpPr>
          <p:nvPr>
            <p:ph type="sldNum" idx="12"/>
          </p:nvPr>
        </p:nvSpPr>
        <p:spPr>
          <a:xfrm>
            <a:off x="8472459" y="477644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750"/>
              <a:buFont typeface="Arial"/>
              <a:buNone/>
            </a:pPr>
            <a:fld id="{00000000-1234-1234-1234-123412341234}" type="slidenum">
              <a:rPr lang="en-GB"/>
              <a:t>27</a:t>
            </a:fld>
            <a:endParaRPr/>
          </a:p>
        </p:txBody>
      </p:sp>
      <p:cxnSp>
        <p:nvCxnSpPr>
          <p:cNvPr id="382" name="Google Shape;382;gd0642d0631_0_1244"/>
          <p:cNvCxnSpPr/>
          <p:nvPr/>
        </p:nvCxnSpPr>
        <p:spPr>
          <a:xfrm rot="10800000" flipH="1">
            <a:off x="4129950" y="1916425"/>
            <a:ext cx="2247900" cy="201300"/>
          </a:xfrm>
          <a:prstGeom prst="straightConnector1">
            <a:avLst/>
          </a:prstGeom>
          <a:noFill/>
          <a:ln w="9525" cap="flat" cmpd="sng">
            <a:solidFill>
              <a:schemeClr val="dk2"/>
            </a:solidFill>
            <a:prstDash val="solid"/>
            <a:round/>
            <a:headEnd type="none" w="med" len="med"/>
            <a:tailEnd type="triangle" w="med" len="med"/>
          </a:ln>
          <a:effectLst>
            <a:outerShdw blurRad="114300" dist="76200" algn="bl" rotWithShape="0">
              <a:srgbClr val="FF0000"/>
            </a:outerShdw>
          </a:effectLst>
        </p:spPr>
      </p:cxnSp>
      <p:cxnSp>
        <p:nvCxnSpPr>
          <p:cNvPr id="383" name="Google Shape;383;gd0642d0631_0_1244"/>
          <p:cNvCxnSpPr/>
          <p:nvPr/>
        </p:nvCxnSpPr>
        <p:spPr>
          <a:xfrm>
            <a:off x="3927450" y="3390575"/>
            <a:ext cx="2337300" cy="162000"/>
          </a:xfrm>
          <a:prstGeom prst="straightConnector1">
            <a:avLst/>
          </a:prstGeom>
          <a:noFill/>
          <a:ln w="9525" cap="flat" cmpd="sng">
            <a:solidFill>
              <a:schemeClr val="dk2"/>
            </a:solidFill>
            <a:prstDash val="solid"/>
            <a:round/>
            <a:headEnd type="none" w="med" len="med"/>
            <a:tailEnd type="triangle" w="med" len="med"/>
          </a:ln>
          <a:effectLst>
            <a:outerShdw blurRad="114300" dist="76200" algn="bl" rotWithShape="0">
              <a:srgbClr val="FF0000"/>
            </a:outerShdw>
          </a:effectLst>
        </p:spPr>
      </p:cxn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gd0642d0631_0_1255"/>
          <p:cNvSpPr txBox="1">
            <a:spLocks noGrp="1"/>
          </p:cNvSpPr>
          <p:nvPr>
            <p:ph type="body" idx="1"/>
          </p:nvPr>
        </p:nvSpPr>
        <p:spPr>
          <a:xfrm>
            <a:off x="-232750" y="-21575"/>
            <a:ext cx="6808200" cy="122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800">
                <a:solidFill>
                  <a:srgbClr val="000000"/>
                </a:solidFill>
              </a:rPr>
              <a:t>The development of vorticity around Ahmed body (URANS k-ω SST)</a:t>
            </a:r>
            <a:endParaRPr sz="2800">
              <a:solidFill>
                <a:srgbClr val="000000"/>
              </a:solidFill>
            </a:endParaRPr>
          </a:p>
          <a:p>
            <a:pPr marL="0" lvl="0" indent="0" algn="l" rtl="0">
              <a:spcBef>
                <a:spcPts val="0"/>
              </a:spcBef>
              <a:spcAft>
                <a:spcPts val="0"/>
              </a:spcAft>
              <a:buNone/>
            </a:pPr>
            <a:endParaRPr sz="2000">
              <a:latin typeface="Lato"/>
              <a:ea typeface="Lato"/>
              <a:cs typeface="Lato"/>
              <a:sym typeface="Lato"/>
            </a:endParaRPr>
          </a:p>
        </p:txBody>
      </p:sp>
      <p:pic>
        <p:nvPicPr>
          <p:cNvPr id="389" name="Google Shape;389;gd0642d0631_0_1255"/>
          <p:cNvPicPr preferRelativeResize="0"/>
          <p:nvPr/>
        </p:nvPicPr>
        <p:blipFill>
          <a:blip r:embed="rId3">
            <a:alphaModFix/>
          </a:blip>
          <a:stretch>
            <a:fillRect/>
          </a:stretch>
        </p:blipFill>
        <p:spPr>
          <a:xfrm>
            <a:off x="4430550" y="2113475"/>
            <a:ext cx="4514950" cy="2205125"/>
          </a:xfrm>
          <a:prstGeom prst="rect">
            <a:avLst/>
          </a:prstGeom>
          <a:noFill/>
          <a:ln>
            <a:noFill/>
          </a:ln>
        </p:spPr>
      </p:pic>
      <p:pic>
        <p:nvPicPr>
          <p:cNvPr id="390" name="Google Shape;390;gd0642d0631_0_1255"/>
          <p:cNvPicPr preferRelativeResize="0"/>
          <p:nvPr/>
        </p:nvPicPr>
        <p:blipFill>
          <a:blip r:embed="rId4">
            <a:alphaModFix/>
          </a:blip>
          <a:stretch>
            <a:fillRect/>
          </a:stretch>
        </p:blipFill>
        <p:spPr>
          <a:xfrm>
            <a:off x="59296" y="1200925"/>
            <a:ext cx="4142469" cy="2018650"/>
          </a:xfrm>
          <a:prstGeom prst="rect">
            <a:avLst/>
          </a:prstGeom>
          <a:noFill/>
          <a:ln>
            <a:noFill/>
          </a:ln>
        </p:spPr>
      </p:pic>
      <p:sp>
        <p:nvSpPr>
          <p:cNvPr id="391" name="Google Shape;391;gd0642d0631_0_1255"/>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750"/>
              <a:buFont typeface="Arial"/>
              <a:buNone/>
            </a:pPr>
            <a:fld id="{00000000-1234-1234-1234-123412341234}" type="slidenum">
              <a:rPr lang="en-GB"/>
              <a:t>28</a:t>
            </a:fld>
            <a:endParaRPr/>
          </a:p>
        </p:txBody>
      </p:sp>
      <p:sp>
        <p:nvSpPr>
          <p:cNvPr id="392" name="Google Shape;392;gd0642d0631_0_1255"/>
          <p:cNvSpPr txBox="1"/>
          <p:nvPr/>
        </p:nvSpPr>
        <p:spPr>
          <a:xfrm>
            <a:off x="59299" y="3368775"/>
            <a:ext cx="4142400" cy="1585500"/>
          </a:xfrm>
          <a:prstGeom prst="rect">
            <a:avLst/>
          </a:prstGeom>
          <a:noFill/>
          <a:ln w="9525" cap="flat" cmpd="sng">
            <a:solidFill>
              <a:srgbClr val="FFAB40"/>
            </a:solidFill>
            <a:prstDash val="solid"/>
            <a:round/>
            <a:headEnd type="none" w="sm" len="sm"/>
            <a:tailEnd type="none" w="sm" len="sm"/>
          </a:ln>
        </p:spPr>
        <p:txBody>
          <a:bodyPr spcFirstLastPara="1" wrap="square" lIns="91425" tIns="91425" rIns="91425" bIns="91425" anchor="t" anchorCtr="0">
            <a:spAutoFit/>
          </a:bodyPr>
          <a:lstStyle/>
          <a:p>
            <a:pPr marL="457200" lvl="0" indent="-311150" algn="l" rtl="0">
              <a:lnSpc>
                <a:spcPct val="150000"/>
              </a:lnSpc>
              <a:spcBef>
                <a:spcPts val="0"/>
              </a:spcBef>
              <a:spcAft>
                <a:spcPts val="0"/>
              </a:spcAft>
              <a:buSzPts val="1300"/>
              <a:buChar char="●"/>
            </a:pPr>
            <a:r>
              <a:rPr lang="en-GB" sz="1300"/>
              <a:t>Visualization of vortices for every timestep differs significantly.</a:t>
            </a:r>
            <a:endParaRPr sz="100"/>
          </a:p>
          <a:p>
            <a:pPr marL="457200" lvl="0" indent="-311150" algn="l" rtl="0">
              <a:lnSpc>
                <a:spcPct val="150000"/>
              </a:lnSpc>
              <a:spcBef>
                <a:spcPts val="0"/>
              </a:spcBef>
              <a:spcAft>
                <a:spcPts val="0"/>
              </a:spcAft>
              <a:buSzPts val="1300"/>
              <a:buChar char="●"/>
            </a:pPr>
            <a:r>
              <a:rPr lang="en-GB" sz="1300"/>
              <a:t>Counter rotating vortices with unstable prolongation for each rotating vortex.  </a:t>
            </a:r>
            <a:endParaRPr sz="100"/>
          </a:p>
          <a:p>
            <a:pPr marL="457200" lvl="0" indent="-311150" algn="l" rtl="0">
              <a:lnSpc>
                <a:spcPct val="150000"/>
              </a:lnSpc>
              <a:spcBef>
                <a:spcPts val="0"/>
              </a:spcBef>
              <a:spcAft>
                <a:spcPts val="0"/>
              </a:spcAft>
              <a:buSzPts val="1300"/>
              <a:buChar char="●"/>
            </a:pPr>
            <a:r>
              <a:rPr lang="en-GB" sz="1300"/>
              <a:t>No swirling component of vortexes seen. </a:t>
            </a:r>
            <a:endParaRPr sz="1300"/>
          </a:p>
        </p:txBody>
      </p:sp>
      <p:cxnSp>
        <p:nvCxnSpPr>
          <p:cNvPr id="393" name="Google Shape;393;gd0642d0631_0_1255"/>
          <p:cNvCxnSpPr/>
          <p:nvPr/>
        </p:nvCxnSpPr>
        <p:spPr>
          <a:xfrm rot="10800000" flipH="1">
            <a:off x="4019950" y="3008000"/>
            <a:ext cx="1736100" cy="1494000"/>
          </a:xfrm>
          <a:prstGeom prst="straightConnector1">
            <a:avLst/>
          </a:prstGeom>
          <a:noFill/>
          <a:ln w="19050" cap="flat" cmpd="sng">
            <a:solidFill>
              <a:schemeClr val="accent5"/>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gd0642d0631_0_1265"/>
          <p:cNvSpPr txBox="1">
            <a:spLocks noGrp="1"/>
          </p:cNvSpPr>
          <p:nvPr>
            <p:ph type="title"/>
          </p:nvPr>
        </p:nvSpPr>
        <p:spPr>
          <a:xfrm>
            <a:off x="172850" y="0"/>
            <a:ext cx="6931800" cy="85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a:solidFill>
                  <a:srgbClr val="000000"/>
                </a:solidFill>
              </a:rPr>
              <a:t>Animation of Vorticity contours of URANS simulation</a:t>
            </a:r>
            <a:endParaRPr sz="2600">
              <a:solidFill>
                <a:srgbClr val="000000"/>
              </a:solidFill>
            </a:endParaRPr>
          </a:p>
        </p:txBody>
      </p:sp>
      <p:sp>
        <p:nvSpPr>
          <p:cNvPr id="399" name="Google Shape;399;gd0642d0631_0_1265"/>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750"/>
              <a:buFont typeface="Arial"/>
              <a:buNone/>
            </a:pPr>
            <a:fld id="{00000000-1234-1234-1234-123412341234}" type="slidenum">
              <a:rPr lang="en-GB"/>
              <a:t>29</a:t>
            </a:fld>
            <a:endParaRPr/>
          </a:p>
        </p:txBody>
      </p:sp>
      <p:pic>
        <p:nvPicPr>
          <p:cNvPr id="400" name="Google Shape;400;gd0642d0631_0_1265" title="Anim_Vorticity_Urans.avi">
            <a:hlinkClick r:id="rId3" action="ppaction://hlinkfile"/>
          </p:cNvPr>
          <p:cNvPicPr preferRelativeResize="0"/>
          <p:nvPr/>
        </p:nvPicPr>
        <p:blipFill>
          <a:blip r:embed="rId4">
            <a:alphaModFix/>
          </a:blip>
          <a:stretch>
            <a:fillRect/>
          </a:stretch>
        </p:blipFill>
        <p:spPr>
          <a:xfrm>
            <a:off x="0" y="857100"/>
            <a:ext cx="9144000" cy="42864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0"/>
                                        </p:tgtEl>
                                        <p:attrNameLst>
                                          <p:attrName>style.visibility</p:attrName>
                                        </p:attrNameLst>
                                      </p:cBhvr>
                                      <p:to>
                                        <p:strVal val="visible"/>
                                      </p:to>
                                    </p:set>
                                    <p:animEffect transition="in" filter="fade">
                                      <p:cBhvr>
                                        <p:cTn id="7" dur="1000"/>
                                        <p:tgtEl>
                                          <p:spTgt spid="4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gd0642d0631_0_1022"/>
          <p:cNvSpPr txBox="1">
            <a:spLocks noGrp="1"/>
          </p:cNvSpPr>
          <p:nvPr>
            <p:ph type="title"/>
          </p:nvPr>
        </p:nvSpPr>
        <p:spPr>
          <a:xfrm>
            <a:off x="224925" y="126762"/>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3200">
                <a:solidFill>
                  <a:schemeClr val="lt1"/>
                </a:solidFill>
              </a:rPr>
              <a:t>Problem Statement</a:t>
            </a:r>
            <a:endParaRPr sz="3200">
              <a:solidFill>
                <a:schemeClr val="lt1"/>
              </a:solidFill>
            </a:endParaRPr>
          </a:p>
        </p:txBody>
      </p:sp>
      <p:sp>
        <p:nvSpPr>
          <p:cNvPr id="90" name="Google Shape;90;gd0642d0631_0_1022"/>
          <p:cNvSpPr txBox="1">
            <a:spLocks noGrp="1"/>
          </p:cNvSpPr>
          <p:nvPr>
            <p:ph type="body" idx="1"/>
          </p:nvPr>
        </p:nvSpPr>
        <p:spPr>
          <a:xfrm>
            <a:off x="855550" y="789388"/>
            <a:ext cx="4260300" cy="6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Aerodynamics (drag coefficient)</a:t>
            </a:r>
            <a:endParaRPr>
              <a:solidFill>
                <a:srgbClr val="000000"/>
              </a:solidFill>
            </a:endParaRPr>
          </a:p>
          <a:p>
            <a:pPr marL="457200" lvl="0" indent="-228600" algn="l" rtl="0">
              <a:lnSpc>
                <a:spcPct val="115000"/>
              </a:lnSpc>
              <a:spcBef>
                <a:spcPts val="0"/>
              </a:spcBef>
              <a:spcAft>
                <a:spcPts val="0"/>
              </a:spcAft>
              <a:buSzPts val="1800"/>
              <a:buNone/>
            </a:pPr>
            <a:endParaRPr/>
          </a:p>
        </p:txBody>
      </p:sp>
      <p:pic>
        <p:nvPicPr>
          <p:cNvPr id="91" name="Google Shape;91;gd0642d0631_0_1022"/>
          <p:cNvPicPr preferRelativeResize="0"/>
          <p:nvPr/>
        </p:nvPicPr>
        <p:blipFill>
          <a:blip r:embed="rId3">
            <a:alphaModFix/>
          </a:blip>
          <a:stretch>
            <a:fillRect/>
          </a:stretch>
        </p:blipFill>
        <p:spPr>
          <a:xfrm>
            <a:off x="5564050" y="1635800"/>
            <a:ext cx="2962275" cy="1543050"/>
          </a:xfrm>
          <a:prstGeom prst="rect">
            <a:avLst/>
          </a:prstGeom>
          <a:noFill/>
          <a:ln>
            <a:noFill/>
          </a:ln>
        </p:spPr>
      </p:pic>
      <p:sp>
        <p:nvSpPr>
          <p:cNvPr id="92" name="Google Shape;92;gd0642d0631_0_1022"/>
          <p:cNvSpPr txBox="1"/>
          <p:nvPr/>
        </p:nvSpPr>
        <p:spPr>
          <a:xfrm>
            <a:off x="5922125" y="3445475"/>
            <a:ext cx="2523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Complexity of flow</a:t>
            </a:r>
            <a:endParaRPr/>
          </a:p>
        </p:txBody>
      </p:sp>
      <p:sp>
        <p:nvSpPr>
          <p:cNvPr id="93" name="Google Shape;93;gd0642d0631_0_1022"/>
          <p:cNvSpPr txBox="1">
            <a:spLocks noGrp="1"/>
          </p:cNvSpPr>
          <p:nvPr>
            <p:ph type="sldNum" idx="12"/>
          </p:nvPr>
        </p:nvSpPr>
        <p:spPr>
          <a:xfrm>
            <a:off x="8476583" y="4812592"/>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750"/>
              <a:buFont typeface="Arial"/>
              <a:buNone/>
            </a:pPr>
            <a:fld id="{00000000-1234-1234-1234-123412341234}" type="slidenum">
              <a:rPr lang="en-GB"/>
              <a:t>3</a:t>
            </a:fld>
            <a:endParaRPr/>
          </a:p>
        </p:txBody>
      </p:sp>
      <p:pic>
        <p:nvPicPr>
          <p:cNvPr id="94" name="Google Shape;94;gd0642d0631_0_1022"/>
          <p:cNvPicPr preferRelativeResize="0"/>
          <p:nvPr/>
        </p:nvPicPr>
        <p:blipFill>
          <a:blip r:embed="rId4">
            <a:alphaModFix/>
          </a:blip>
          <a:stretch>
            <a:fillRect/>
          </a:stretch>
        </p:blipFill>
        <p:spPr>
          <a:xfrm>
            <a:off x="652700" y="1577938"/>
            <a:ext cx="3317091" cy="2419525"/>
          </a:xfrm>
          <a:prstGeom prst="rect">
            <a:avLst/>
          </a:prstGeom>
          <a:noFill/>
          <a:ln>
            <a:noFill/>
          </a:ln>
        </p:spPr>
      </p:pic>
      <p:sp>
        <p:nvSpPr>
          <p:cNvPr id="95" name="Google Shape;95;gd0642d0631_0_1022"/>
          <p:cNvSpPr txBox="1"/>
          <p:nvPr/>
        </p:nvSpPr>
        <p:spPr>
          <a:xfrm>
            <a:off x="1121900" y="4875975"/>
            <a:ext cx="284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96" name="Google Shape;96;gd0642d0631_0_1022"/>
          <p:cNvSpPr txBox="1"/>
          <p:nvPr/>
        </p:nvSpPr>
        <p:spPr>
          <a:xfrm>
            <a:off x="1924250" y="4057675"/>
            <a:ext cx="1449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a:t>(Li et al., 2017)</a:t>
            </a:r>
            <a:endParaRPr sz="1100"/>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1000"/>
                                        <p:tgtEl>
                                          <p:spTgt spid="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0"/>
                                        </p:tgtEl>
                                        <p:attrNameLst>
                                          <p:attrName>style.visibility</p:attrName>
                                        </p:attrNameLst>
                                      </p:cBhvr>
                                      <p:to>
                                        <p:strVal val="visible"/>
                                      </p:to>
                                    </p:set>
                                    <p:animEffect transition="in" filter="fade">
                                      <p:cBhvr>
                                        <p:cTn id="12" dur="1000"/>
                                        <p:tgtEl>
                                          <p:spTgt spid="9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gtEl>
                                        <p:attrNameLst>
                                          <p:attrName>style.visibility</p:attrName>
                                        </p:attrNameLst>
                                      </p:cBhvr>
                                      <p:to>
                                        <p:strVal val="visible"/>
                                      </p:to>
                                    </p:set>
                                    <p:animEffect transition="in" filter="fade">
                                      <p:cBhvr>
                                        <p:cTn id="17" dur="1000"/>
                                        <p:tgtEl>
                                          <p:spTgt spid="9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1"/>
                                        </p:tgtEl>
                                        <p:attrNameLst>
                                          <p:attrName>style.visibility</p:attrName>
                                        </p:attrNameLst>
                                      </p:cBhvr>
                                      <p:to>
                                        <p:strVal val="visible"/>
                                      </p:to>
                                    </p:set>
                                    <p:animEffect transition="in" filter="fade">
                                      <p:cBhvr>
                                        <p:cTn id="22" dur="1000"/>
                                        <p:tgtEl>
                                          <p:spTgt spid="9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2"/>
                                        </p:tgtEl>
                                        <p:attrNameLst>
                                          <p:attrName>style.visibility</p:attrName>
                                        </p:attrNameLst>
                                      </p:cBhvr>
                                      <p:to>
                                        <p:strVal val="visible"/>
                                      </p:to>
                                    </p:set>
                                    <p:animEffect transition="in" filter="fade">
                                      <p:cBhvr>
                                        <p:cTn id="27" dur="10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gd0642d0631_0_1273"/>
          <p:cNvSpPr txBox="1">
            <a:spLocks noGrp="1"/>
          </p:cNvSpPr>
          <p:nvPr>
            <p:ph type="title"/>
          </p:nvPr>
        </p:nvSpPr>
        <p:spPr>
          <a:xfrm>
            <a:off x="311700" y="1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V-LES simulation source coding</a:t>
            </a:r>
            <a:endParaRPr>
              <a:solidFill>
                <a:srgbClr val="000000"/>
              </a:solidFill>
            </a:endParaRPr>
          </a:p>
        </p:txBody>
      </p:sp>
      <p:sp>
        <p:nvSpPr>
          <p:cNvPr id="406" name="Google Shape;406;gd0642d0631_0_1273"/>
          <p:cNvSpPr txBox="1">
            <a:spLocks noGrp="1"/>
          </p:cNvSpPr>
          <p:nvPr>
            <p:ph type="body" idx="1"/>
          </p:nvPr>
        </p:nvSpPr>
        <p:spPr>
          <a:xfrm>
            <a:off x="340625" y="1558575"/>
            <a:ext cx="3569700" cy="2151900"/>
          </a:xfrm>
          <a:prstGeom prst="rect">
            <a:avLst/>
          </a:prstGeom>
          <a:ln w="9525" cap="flat" cmpd="sng">
            <a:solidFill>
              <a:schemeClr val="accent4"/>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000000"/>
                </a:solidFill>
              </a:rPr>
              <a:t>The implementation of control function (Fr) equation into the</a:t>
            </a:r>
            <a:r>
              <a:rPr lang="en-GB">
                <a:solidFill>
                  <a:srgbClr val="000000"/>
                </a:solidFill>
                <a:latin typeface="Raleway"/>
                <a:ea typeface="Raleway"/>
                <a:cs typeface="Raleway"/>
                <a:sym typeface="Raleway"/>
              </a:rPr>
              <a:t> </a:t>
            </a:r>
            <a:r>
              <a:rPr lang="en-GB">
                <a:solidFill>
                  <a:srgbClr val="000000"/>
                </a:solidFill>
              </a:rPr>
              <a:t>source file of komegaSST.</a:t>
            </a:r>
            <a:endParaRPr>
              <a:solidFill>
                <a:srgbClr val="000000"/>
              </a:solidFill>
            </a:endParaRPr>
          </a:p>
        </p:txBody>
      </p:sp>
      <p:pic>
        <p:nvPicPr>
          <p:cNvPr id="407" name="Google Shape;407;gd0642d0631_0_1273"/>
          <p:cNvPicPr preferRelativeResize="0"/>
          <p:nvPr/>
        </p:nvPicPr>
        <p:blipFill>
          <a:blip r:embed="rId3">
            <a:alphaModFix/>
          </a:blip>
          <a:stretch>
            <a:fillRect/>
          </a:stretch>
        </p:blipFill>
        <p:spPr>
          <a:xfrm>
            <a:off x="4304000" y="1189050"/>
            <a:ext cx="4805299" cy="2720450"/>
          </a:xfrm>
          <a:prstGeom prst="rect">
            <a:avLst/>
          </a:prstGeom>
          <a:noFill/>
          <a:ln>
            <a:noFill/>
          </a:ln>
        </p:spPr>
      </p:pic>
      <p:pic>
        <p:nvPicPr>
          <p:cNvPr id="408" name="Google Shape;408;gd0642d0631_0_1273"/>
          <p:cNvPicPr preferRelativeResize="0"/>
          <p:nvPr/>
        </p:nvPicPr>
        <p:blipFill rotWithShape="1">
          <a:blip r:embed="rId4">
            <a:alphaModFix/>
          </a:blip>
          <a:srcRect l="-8495"/>
          <a:stretch/>
        </p:blipFill>
        <p:spPr>
          <a:xfrm>
            <a:off x="485900" y="2722288"/>
            <a:ext cx="3100650" cy="838325"/>
          </a:xfrm>
          <a:prstGeom prst="rect">
            <a:avLst/>
          </a:prstGeom>
          <a:noFill/>
          <a:ln>
            <a:noFill/>
          </a:ln>
        </p:spPr>
      </p:pic>
      <p:sp>
        <p:nvSpPr>
          <p:cNvPr id="409" name="Google Shape;409;gd0642d0631_0_1273"/>
          <p:cNvSpPr txBox="1"/>
          <p:nvPr/>
        </p:nvSpPr>
        <p:spPr>
          <a:xfrm>
            <a:off x="414250" y="1329025"/>
            <a:ext cx="12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410" name="Google Shape;410;gd0642d0631_0_1273"/>
          <p:cNvSpPr txBox="1"/>
          <p:nvPr/>
        </p:nvSpPr>
        <p:spPr>
          <a:xfrm>
            <a:off x="4868400" y="4062900"/>
            <a:ext cx="3676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i="1"/>
              <a:t>Control function implementation into source files</a:t>
            </a:r>
            <a:endParaRPr i="1"/>
          </a:p>
        </p:txBody>
      </p:sp>
      <p:sp>
        <p:nvSpPr>
          <p:cNvPr id="411" name="Google Shape;411;gd0642d0631_0_1273"/>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750"/>
              <a:buFont typeface="Arial"/>
              <a:buNone/>
            </a:pPr>
            <a:fld id="{00000000-1234-1234-1234-123412341234}" type="slidenum">
              <a:rPr lang="en-GB"/>
              <a:t>30</a:t>
            </a:fld>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gd0642d0631_0_1284"/>
          <p:cNvSpPr txBox="1">
            <a:spLocks noGrp="1"/>
          </p:cNvSpPr>
          <p:nvPr>
            <p:ph type="title"/>
          </p:nvPr>
        </p:nvSpPr>
        <p:spPr>
          <a:xfrm>
            <a:off x="182800" y="7031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a:solidFill>
                  <a:srgbClr val="000000"/>
                </a:solidFill>
              </a:rPr>
              <a:t>V-LES unsteady k-ω SST simulation results</a:t>
            </a:r>
            <a:endParaRPr sz="2600">
              <a:solidFill>
                <a:srgbClr val="000000"/>
              </a:solidFill>
            </a:endParaRPr>
          </a:p>
        </p:txBody>
      </p:sp>
      <p:sp>
        <p:nvSpPr>
          <p:cNvPr id="417" name="Google Shape;417;gd0642d0631_0_1284"/>
          <p:cNvSpPr txBox="1">
            <a:spLocks noGrp="1"/>
          </p:cNvSpPr>
          <p:nvPr>
            <p:ph type="body" idx="1"/>
          </p:nvPr>
        </p:nvSpPr>
        <p:spPr>
          <a:xfrm>
            <a:off x="4231688" y="969200"/>
            <a:ext cx="4399200" cy="1335600"/>
          </a:xfrm>
          <a:prstGeom prst="rect">
            <a:avLst/>
          </a:prstGeom>
          <a:ln w="9525" cap="flat" cmpd="sng">
            <a:solidFill>
              <a:schemeClr val="accent4"/>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rgbClr val="000000"/>
                </a:solidFill>
              </a:rPr>
              <a:t>Ability to capture unsteady the separation of shear layer at the slant angle and at the back as the</a:t>
            </a:r>
            <a:r>
              <a:rPr lang="en-GB" sz="1200">
                <a:solidFill>
                  <a:srgbClr val="000000"/>
                </a:solidFill>
                <a:highlight>
                  <a:schemeClr val="accent4"/>
                </a:highlight>
              </a:rPr>
              <a:t> Kelvin-Helmholtz instability effect</a:t>
            </a:r>
            <a:r>
              <a:rPr lang="en-GB" sz="1200">
                <a:solidFill>
                  <a:srgbClr val="000000"/>
                </a:solidFill>
              </a:rPr>
              <a:t>, which can be seen vividly in right top Figure at the interface of the blue and yellow regions.</a:t>
            </a:r>
            <a:endParaRPr/>
          </a:p>
        </p:txBody>
      </p:sp>
      <p:pic>
        <p:nvPicPr>
          <p:cNvPr id="418" name="Google Shape;418;gd0642d0631_0_1284"/>
          <p:cNvPicPr preferRelativeResize="0"/>
          <p:nvPr/>
        </p:nvPicPr>
        <p:blipFill>
          <a:blip r:embed="rId3">
            <a:alphaModFix/>
          </a:blip>
          <a:stretch>
            <a:fillRect/>
          </a:stretch>
        </p:blipFill>
        <p:spPr>
          <a:xfrm>
            <a:off x="217521" y="1132488"/>
            <a:ext cx="3623175" cy="1763675"/>
          </a:xfrm>
          <a:prstGeom prst="rect">
            <a:avLst/>
          </a:prstGeom>
          <a:noFill/>
          <a:ln>
            <a:noFill/>
          </a:ln>
        </p:spPr>
      </p:pic>
      <p:pic>
        <p:nvPicPr>
          <p:cNvPr id="419" name="Google Shape;419;gd0642d0631_0_1284"/>
          <p:cNvPicPr preferRelativeResize="0"/>
          <p:nvPr/>
        </p:nvPicPr>
        <p:blipFill>
          <a:blip r:embed="rId4">
            <a:alphaModFix/>
          </a:blip>
          <a:stretch>
            <a:fillRect/>
          </a:stretch>
        </p:blipFill>
        <p:spPr>
          <a:xfrm>
            <a:off x="217525" y="2981475"/>
            <a:ext cx="3623187" cy="1763675"/>
          </a:xfrm>
          <a:prstGeom prst="rect">
            <a:avLst/>
          </a:prstGeom>
          <a:noFill/>
          <a:ln>
            <a:noFill/>
          </a:ln>
        </p:spPr>
      </p:pic>
      <p:pic>
        <p:nvPicPr>
          <p:cNvPr id="420" name="Google Shape;420;gd0642d0631_0_1284"/>
          <p:cNvPicPr preferRelativeResize="0"/>
          <p:nvPr/>
        </p:nvPicPr>
        <p:blipFill>
          <a:blip r:embed="rId5">
            <a:alphaModFix/>
          </a:blip>
          <a:stretch>
            <a:fillRect/>
          </a:stretch>
        </p:blipFill>
        <p:spPr>
          <a:xfrm>
            <a:off x="4231675" y="2353035"/>
            <a:ext cx="4399225" cy="2145025"/>
          </a:xfrm>
          <a:prstGeom prst="rect">
            <a:avLst/>
          </a:prstGeom>
          <a:noFill/>
          <a:ln>
            <a:noFill/>
          </a:ln>
        </p:spPr>
      </p:pic>
      <p:sp>
        <p:nvSpPr>
          <p:cNvPr id="421" name="Google Shape;421;gd0642d0631_0_1284"/>
          <p:cNvSpPr txBox="1"/>
          <p:nvPr/>
        </p:nvSpPr>
        <p:spPr>
          <a:xfrm>
            <a:off x="4953688" y="4546275"/>
            <a:ext cx="3158700" cy="5541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t> recirculation zones at the rear end after slant angle surface</a:t>
            </a:r>
            <a:endParaRPr/>
          </a:p>
        </p:txBody>
      </p:sp>
      <p:cxnSp>
        <p:nvCxnSpPr>
          <p:cNvPr id="422" name="Google Shape;422;gd0642d0631_0_1284"/>
          <p:cNvCxnSpPr>
            <a:stCxn id="421" idx="0"/>
          </p:cNvCxnSpPr>
          <p:nvPr/>
        </p:nvCxnSpPr>
        <p:spPr>
          <a:xfrm rot="10800000">
            <a:off x="6073438" y="3788475"/>
            <a:ext cx="459600" cy="757800"/>
          </a:xfrm>
          <a:prstGeom prst="straightConnector1">
            <a:avLst/>
          </a:prstGeom>
          <a:noFill/>
          <a:ln w="19050" cap="flat" cmpd="sng">
            <a:solidFill>
              <a:srgbClr val="000000"/>
            </a:solidFill>
            <a:prstDash val="solid"/>
            <a:round/>
            <a:headEnd type="none" w="med" len="med"/>
            <a:tailEnd type="triangle" w="med" len="med"/>
          </a:ln>
        </p:spPr>
      </p:cxnSp>
      <p:cxnSp>
        <p:nvCxnSpPr>
          <p:cNvPr id="423" name="Google Shape;423;gd0642d0631_0_1284"/>
          <p:cNvCxnSpPr>
            <a:stCxn id="417" idx="1"/>
          </p:cNvCxnSpPr>
          <p:nvPr/>
        </p:nvCxnSpPr>
        <p:spPr>
          <a:xfrm flipH="1">
            <a:off x="2128088" y="1637000"/>
            <a:ext cx="2103600" cy="943200"/>
          </a:xfrm>
          <a:prstGeom prst="straightConnector1">
            <a:avLst/>
          </a:prstGeom>
          <a:noFill/>
          <a:ln w="9525" cap="flat" cmpd="sng">
            <a:solidFill>
              <a:schemeClr val="dk2"/>
            </a:solidFill>
            <a:prstDash val="solid"/>
            <a:round/>
            <a:headEnd type="none" w="med" len="med"/>
            <a:tailEnd type="triangle" w="med" len="med"/>
          </a:ln>
        </p:spPr>
      </p:cxnSp>
      <p:sp>
        <p:nvSpPr>
          <p:cNvPr id="424" name="Google Shape;424;gd0642d0631_0_1284"/>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750"/>
              <a:buFont typeface="Arial"/>
              <a:buNone/>
            </a:pPr>
            <a:fld id="{00000000-1234-1234-1234-123412341234}" type="slidenum">
              <a:rPr lang="en-GB"/>
              <a:t>31</a:t>
            </a:fld>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gd0642d0631_0_1297"/>
          <p:cNvSpPr txBox="1">
            <a:spLocks noGrp="1"/>
          </p:cNvSpPr>
          <p:nvPr>
            <p:ph type="title"/>
          </p:nvPr>
        </p:nvSpPr>
        <p:spPr>
          <a:xfrm>
            <a:off x="311700" y="100758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0" name="Google Shape;430;gd0642d0631_0_1297"/>
          <p:cNvSpPr txBox="1">
            <a:spLocks noGrp="1"/>
          </p:cNvSpPr>
          <p:nvPr>
            <p:ph type="body" idx="1"/>
          </p:nvPr>
        </p:nvSpPr>
        <p:spPr>
          <a:xfrm>
            <a:off x="248050" y="276150"/>
            <a:ext cx="3999900" cy="19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i="1">
                <a:solidFill>
                  <a:srgbClr val="000000"/>
                </a:solidFill>
              </a:rPr>
              <a:t>The development of vorticity around Ahmed body. (a) Top View. (b) Back side. </a:t>
            </a:r>
            <a:endParaRPr sz="2600"/>
          </a:p>
        </p:txBody>
      </p:sp>
      <p:pic>
        <p:nvPicPr>
          <p:cNvPr id="431" name="Google Shape;431;gd0642d0631_0_1297"/>
          <p:cNvPicPr preferRelativeResize="0"/>
          <p:nvPr/>
        </p:nvPicPr>
        <p:blipFill>
          <a:blip r:embed="rId3">
            <a:alphaModFix/>
          </a:blip>
          <a:stretch>
            <a:fillRect/>
          </a:stretch>
        </p:blipFill>
        <p:spPr>
          <a:xfrm>
            <a:off x="169600" y="2669675"/>
            <a:ext cx="4631500" cy="2257650"/>
          </a:xfrm>
          <a:prstGeom prst="rect">
            <a:avLst/>
          </a:prstGeom>
          <a:noFill/>
          <a:ln>
            <a:noFill/>
          </a:ln>
        </p:spPr>
      </p:pic>
      <p:pic>
        <p:nvPicPr>
          <p:cNvPr id="432" name="Google Shape;432;gd0642d0631_0_1297"/>
          <p:cNvPicPr preferRelativeResize="0"/>
          <p:nvPr/>
        </p:nvPicPr>
        <p:blipFill>
          <a:blip r:embed="rId4">
            <a:alphaModFix/>
          </a:blip>
          <a:stretch>
            <a:fillRect/>
          </a:stretch>
        </p:blipFill>
        <p:spPr>
          <a:xfrm>
            <a:off x="4801100" y="591850"/>
            <a:ext cx="4262625" cy="2077825"/>
          </a:xfrm>
          <a:prstGeom prst="rect">
            <a:avLst/>
          </a:prstGeom>
          <a:noFill/>
          <a:ln>
            <a:noFill/>
          </a:ln>
        </p:spPr>
      </p:pic>
      <p:sp>
        <p:nvSpPr>
          <p:cNvPr id="433" name="Google Shape;433;gd0642d0631_0_1297"/>
          <p:cNvSpPr txBox="1"/>
          <p:nvPr/>
        </p:nvSpPr>
        <p:spPr>
          <a:xfrm>
            <a:off x="2458075" y="4830900"/>
            <a:ext cx="81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highlight>
                  <a:schemeClr val="accent4"/>
                </a:highlight>
              </a:rPr>
              <a:t>(b)</a:t>
            </a:r>
            <a:endParaRPr>
              <a:highlight>
                <a:schemeClr val="accent4"/>
              </a:highlight>
            </a:endParaRPr>
          </a:p>
        </p:txBody>
      </p:sp>
      <p:pic>
        <p:nvPicPr>
          <p:cNvPr id="434" name="Google Shape;434;gd0642d0631_0_1297"/>
          <p:cNvPicPr preferRelativeResize="0"/>
          <p:nvPr/>
        </p:nvPicPr>
        <p:blipFill>
          <a:blip r:embed="rId5">
            <a:alphaModFix/>
          </a:blip>
          <a:stretch>
            <a:fillRect/>
          </a:stretch>
        </p:blipFill>
        <p:spPr>
          <a:xfrm>
            <a:off x="5576900" y="2948525"/>
            <a:ext cx="3048000" cy="1847850"/>
          </a:xfrm>
          <a:prstGeom prst="rect">
            <a:avLst/>
          </a:prstGeom>
          <a:noFill/>
          <a:ln>
            <a:noFill/>
          </a:ln>
        </p:spPr>
      </p:pic>
      <p:sp>
        <p:nvSpPr>
          <p:cNvPr id="435" name="Google Shape;435;gd0642d0631_0_1297"/>
          <p:cNvSpPr txBox="1"/>
          <p:nvPr/>
        </p:nvSpPr>
        <p:spPr>
          <a:xfrm>
            <a:off x="5868125" y="4758600"/>
            <a:ext cx="30480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highlight>
                  <a:schemeClr val="accent4"/>
                </a:highlight>
              </a:rPr>
              <a:t>Experimental visualization</a:t>
            </a:r>
            <a:endParaRPr sz="1300">
              <a:highlight>
                <a:schemeClr val="accent4"/>
              </a:highlight>
            </a:endParaRPr>
          </a:p>
        </p:txBody>
      </p:sp>
      <p:sp>
        <p:nvSpPr>
          <p:cNvPr id="436" name="Google Shape;436;gd0642d0631_0_1297"/>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750"/>
              <a:buFont typeface="Arial"/>
              <a:buNone/>
            </a:pPr>
            <a:fld id="{00000000-1234-1234-1234-123412341234}" type="slidenum">
              <a:rPr lang="en-GB"/>
              <a:t>32</a:t>
            </a:fld>
            <a:endParaRPr/>
          </a:p>
        </p:txBody>
      </p:sp>
      <p:sp>
        <p:nvSpPr>
          <p:cNvPr id="437" name="Google Shape;437;gd0642d0631_0_1297"/>
          <p:cNvSpPr txBox="1"/>
          <p:nvPr/>
        </p:nvSpPr>
        <p:spPr>
          <a:xfrm>
            <a:off x="6916325" y="2583050"/>
            <a:ext cx="95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highlight>
                  <a:schemeClr val="accent4"/>
                </a:highlight>
              </a:rPr>
              <a:t>(a)</a:t>
            </a:r>
            <a:endParaRPr>
              <a:highlight>
                <a:schemeClr val="accent4"/>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0"/>
                                        </p:tgtEl>
                                        <p:attrNameLst>
                                          <p:attrName>style.visibility</p:attrName>
                                        </p:attrNameLst>
                                      </p:cBhvr>
                                      <p:to>
                                        <p:strVal val="visible"/>
                                      </p:to>
                                    </p:set>
                                    <p:animEffect transition="in" filter="fade">
                                      <p:cBhvr>
                                        <p:cTn id="7" dur="1000"/>
                                        <p:tgtEl>
                                          <p:spTgt spid="4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2"/>
                                        </p:tgtEl>
                                        <p:attrNameLst>
                                          <p:attrName>style.visibility</p:attrName>
                                        </p:attrNameLst>
                                      </p:cBhvr>
                                      <p:to>
                                        <p:strVal val="visible"/>
                                      </p:to>
                                    </p:set>
                                    <p:animEffect transition="in" filter="fade">
                                      <p:cBhvr>
                                        <p:cTn id="12" dur="1000"/>
                                        <p:tgtEl>
                                          <p:spTgt spid="4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7"/>
                                        </p:tgtEl>
                                        <p:attrNameLst>
                                          <p:attrName>style.visibility</p:attrName>
                                        </p:attrNameLst>
                                      </p:cBhvr>
                                      <p:to>
                                        <p:strVal val="visible"/>
                                      </p:to>
                                    </p:set>
                                    <p:animEffect transition="in" filter="fade">
                                      <p:cBhvr>
                                        <p:cTn id="17" dur="1000"/>
                                        <p:tgtEl>
                                          <p:spTgt spid="4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1"/>
                                        </p:tgtEl>
                                        <p:attrNameLst>
                                          <p:attrName>style.visibility</p:attrName>
                                        </p:attrNameLst>
                                      </p:cBhvr>
                                      <p:to>
                                        <p:strVal val="visible"/>
                                      </p:to>
                                    </p:set>
                                    <p:animEffect transition="in" filter="fade">
                                      <p:cBhvr>
                                        <p:cTn id="22" dur="1000"/>
                                        <p:tgtEl>
                                          <p:spTgt spid="4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33"/>
                                        </p:tgtEl>
                                        <p:attrNameLst>
                                          <p:attrName>style.visibility</p:attrName>
                                        </p:attrNameLst>
                                      </p:cBhvr>
                                      <p:to>
                                        <p:strVal val="visible"/>
                                      </p:to>
                                    </p:set>
                                    <p:animEffect transition="in" filter="fade">
                                      <p:cBhvr>
                                        <p:cTn id="27" dur="1000"/>
                                        <p:tgtEl>
                                          <p:spTgt spid="43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34"/>
                                        </p:tgtEl>
                                        <p:attrNameLst>
                                          <p:attrName>style.visibility</p:attrName>
                                        </p:attrNameLst>
                                      </p:cBhvr>
                                      <p:to>
                                        <p:strVal val="visible"/>
                                      </p:to>
                                    </p:set>
                                    <p:animEffect transition="in" filter="fade">
                                      <p:cBhvr>
                                        <p:cTn id="32" dur="1000"/>
                                        <p:tgtEl>
                                          <p:spTgt spid="43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35"/>
                                        </p:tgtEl>
                                        <p:attrNameLst>
                                          <p:attrName>style.visibility</p:attrName>
                                        </p:attrNameLst>
                                      </p:cBhvr>
                                      <p:to>
                                        <p:strVal val="visible"/>
                                      </p:to>
                                    </p:set>
                                    <p:animEffect transition="in" filter="fade">
                                      <p:cBhvr>
                                        <p:cTn id="37" dur="1000"/>
                                        <p:tgtEl>
                                          <p:spTgt spid="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gd0642d0631_0_1309"/>
          <p:cNvSpPr txBox="1">
            <a:spLocks noGrp="1"/>
          </p:cNvSpPr>
          <p:nvPr>
            <p:ph type="title"/>
          </p:nvPr>
        </p:nvSpPr>
        <p:spPr>
          <a:xfrm>
            <a:off x="190200" y="1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Animation of Vorticity development</a:t>
            </a:r>
            <a:endParaRPr>
              <a:solidFill>
                <a:srgbClr val="000000"/>
              </a:solidFill>
            </a:endParaRPr>
          </a:p>
          <a:p>
            <a:pPr marL="0" lvl="0" indent="0" algn="l" rtl="0">
              <a:spcBef>
                <a:spcPts val="0"/>
              </a:spcBef>
              <a:spcAft>
                <a:spcPts val="0"/>
              </a:spcAft>
              <a:buNone/>
            </a:pPr>
            <a:endParaRPr/>
          </a:p>
        </p:txBody>
      </p:sp>
      <p:sp>
        <p:nvSpPr>
          <p:cNvPr id="443" name="Google Shape;443;gd0642d0631_0_1309"/>
          <p:cNvSpPr txBox="1">
            <a:spLocks noGrp="1"/>
          </p:cNvSpPr>
          <p:nvPr>
            <p:ph type="body" idx="1"/>
          </p:nvPr>
        </p:nvSpPr>
        <p:spPr>
          <a:xfrm>
            <a:off x="311703" y="1803575"/>
            <a:ext cx="3999900" cy="27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4" name="Google Shape;444;gd0642d0631_0_1309"/>
          <p:cNvSpPr txBox="1">
            <a:spLocks noGrp="1"/>
          </p:cNvSpPr>
          <p:nvPr>
            <p:ph type="body" idx="2"/>
          </p:nvPr>
        </p:nvSpPr>
        <p:spPr>
          <a:xfrm>
            <a:off x="4832403" y="1803475"/>
            <a:ext cx="3999900" cy="27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445" name="Google Shape;445;gd0642d0631_0_1309" title="Anim_Vorticity.avi">
            <a:hlinkClick r:id="rId3" action="ppaction://hlinkfile"/>
          </p:cNvPr>
          <p:cNvPicPr preferRelativeResize="0"/>
          <p:nvPr/>
        </p:nvPicPr>
        <p:blipFill>
          <a:blip r:embed="rId4">
            <a:alphaModFix/>
          </a:blip>
          <a:stretch>
            <a:fillRect/>
          </a:stretch>
        </p:blipFill>
        <p:spPr>
          <a:xfrm>
            <a:off x="28200" y="726055"/>
            <a:ext cx="9143999" cy="4440689"/>
          </a:xfrm>
          <a:prstGeom prst="rect">
            <a:avLst/>
          </a:prstGeom>
          <a:noFill/>
          <a:ln>
            <a:noFill/>
          </a:ln>
        </p:spPr>
      </p:pic>
      <p:sp>
        <p:nvSpPr>
          <p:cNvPr id="446" name="Google Shape;446;gd0642d0631_0_1309"/>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750"/>
              <a:buFont typeface="Arial"/>
              <a:buNone/>
            </a:pPr>
            <a:fld id="{00000000-1234-1234-1234-123412341234}" type="slidenum">
              <a:rPr lang="en-GB"/>
              <a:t>33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2"/>
                                        </p:tgtEl>
                                        <p:attrNameLst>
                                          <p:attrName>style.visibility</p:attrName>
                                        </p:attrNameLst>
                                      </p:cBhvr>
                                      <p:to>
                                        <p:strVal val="visible"/>
                                      </p:to>
                                    </p:set>
                                    <p:animEffect transition="in" filter="fade">
                                      <p:cBhvr>
                                        <p:cTn id="7" dur="1000"/>
                                        <p:tgtEl>
                                          <p:spTgt spid="442"/>
                                        </p:tgtEl>
                                      </p:cBhvr>
                                    </p:animEffect>
                                  </p:childTnLst>
                                </p:cTn>
                              </p:par>
                              <p:par>
                                <p:cTn id="8" presetID="10" presetClass="entr" presetSubtype="0" fill="hold" nodeType="withEffect">
                                  <p:stCondLst>
                                    <p:cond delay="0"/>
                                  </p:stCondLst>
                                  <p:childTnLst>
                                    <p:set>
                                      <p:cBhvr>
                                        <p:cTn id="9" dur="1" fill="hold">
                                          <p:stCondLst>
                                            <p:cond delay="0"/>
                                          </p:stCondLst>
                                        </p:cTn>
                                        <p:tgtEl>
                                          <p:spTgt spid="445"/>
                                        </p:tgtEl>
                                        <p:attrNameLst>
                                          <p:attrName>style.visibility</p:attrName>
                                        </p:attrNameLst>
                                      </p:cBhvr>
                                      <p:to>
                                        <p:strVal val="visible"/>
                                      </p:to>
                                    </p:set>
                                    <p:animEffect transition="in" filter="fade">
                                      <p:cBhvr>
                                        <p:cTn id="10" dur="1000"/>
                                        <p:tgtEl>
                                          <p:spTgt spid="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gd0642d0631_0_1317"/>
          <p:cNvSpPr txBox="1">
            <a:spLocks noGrp="1"/>
          </p:cNvSpPr>
          <p:nvPr>
            <p:ph type="title"/>
          </p:nvPr>
        </p:nvSpPr>
        <p:spPr>
          <a:xfrm>
            <a:off x="311700" y="2978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solidFill>
                  <a:srgbClr val="000000"/>
                </a:solidFill>
              </a:rPr>
              <a:t>Validation of Simulation Results</a:t>
            </a:r>
            <a:endParaRPr sz="3000">
              <a:solidFill>
                <a:srgbClr val="000000"/>
              </a:solidFill>
            </a:endParaRPr>
          </a:p>
        </p:txBody>
      </p:sp>
      <p:sp>
        <p:nvSpPr>
          <p:cNvPr id="452" name="Google Shape;452;gd0642d0631_0_1317"/>
          <p:cNvSpPr txBox="1">
            <a:spLocks noGrp="1"/>
          </p:cNvSpPr>
          <p:nvPr>
            <p:ph type="body" idx="2"/>
          </p:nvPr>
        </p:nvSpPr>
        <p:spPr>
          <a:xfrm>
            <a:off x="1063525" y="4194800"/>
            <a:ext cx="7463700" cy="804300"/>
          </a:xfrm>
          <a:prstGeom prst="rect">
            <a:avLst/>
          </a:prstGeom>
          <a:ln w="9525" cap="flat" cmpd="sng">
            <a:solidFill>
              <a:srgbClr val="FF99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000000"/>
                </a:solidFill>
              </a:rPr>
              <a:t>For validation purposes the average value of URANS and V-LES has been considered (0.329 VS 0.3127)</a:t>
            </a:r>
            <a:endParaRPr>
              <a:solidFill>
                <a:srgbClr val="000000"/>
              </a:solidFill>
            </a:endParaRPr>
          </a:p>
          <a:p>
            <a:pPr marL="0" lvl="0" indent="0" algn="ctr" rtl="0">
              <a:spcBef>
                <a:spcPts val="0"/>
              </a:spcBef>
              <a:spcAft>
                <a:spcPts val="0"/>
              </a:spcAft>
              <a:buNone/>
            </a:pPr>
            <a:endParaRPr>
              <a:solidFill>
                <a:srgbClr val="000000"/>
              </a:solidFill>
              <a:latin typeface="Raleway"/>
              <a:ea typeface="Raleway"/>
              <a:cs typeface="Raleway"/>
              <a:sym typeface="Raleway"/>
            </a:endParaRPr>
          </a:p>
        </p:txBody>
      </p:sp>
      <p:pic>
        <p:nvPicPr>
          <p:cNvPr id="453" name="Google Shape;453;gd0642d0631_0_1317"/>
          <p:cNvPicPr preferRelativeResize="0"/>
          <p:nvPr/>
        </p:nvPicPr>
        <p:blipFill>
          <a:blip r:embed="rId3">
            <a:alphaModFix/>
          </a:blip>
          <a:stretch>
            <a:fillRect/>
          </a:stretch>
        </p:blipFill>
        <p:spPr>
          <a:xfrm>
            <a:off x="154600" y="1280562"/>
            <a:ext cx="3896375" cy="2726775"/>
          </a:xfrm>
          <a:prstGeom prst="rect">
            <a:avLst/>
          </a:prstGeom>
          <a:noFill/>
          <a:ln w="9525" cap="flat" cmpd="sng">
            <a:solidFill>
              <a:schemeClr val="accent4"/>
            </a:solidFill>
            <a:prstDash val="solid"/>
            <a:round/>
            <a:headEnd type="none" w="sm" len="sm"/>
            <a:tailEnd type="none" w="sm" len="sm"/>
          </a:ln>
        </p:spPr>
      </p:pic>
      <p:pic>
        <p:nvPicPr>
          <p:cNvPr id="454" name="Google Shape;454;gd0642d0631_0_1317"/>
          <p:cNvPicPr preferRelativeResize="0"/>
          <p:nvPr/>
        </p:nvPicPr>
        <p:blipFill>
          <a:blip r:embed="rId4">
            <a:alphaModFix/>
          </a:blip>
          <a:stretch>
            <a:fillRect/>
          </a:stretch>
        </p:blipFill>
        <p:spPr>
          <a:xfrm>
            <a:off x="4424275" y="1269463"/>
            <a:ext cx="4384870" cy="2726775"/>
          </a:xfrm>
          <a:prstGeom prst="rect">
            <a:avLst/>
          </a:prstGeom>
          <a:noFill/>
          <a:ln w="9525" cap="flat" cmpd="sng">
            <a:solidFill>
              <a:schemeClr val="accent5"/>
            </a:solidFill>
            <a:prstDash val="solid"/>
            <a:round/>
            <a:headEnd type="none" w="sm" len="sm"/>
            <a:tailEnd type="none" w="sm" len="sm"/>
          </a:ln>
        </p:spPr>
      </p:pic>
      <p:sp>
        <p:nvSpPr>
          <p:cNvPr id="455" name="Google Shape;455;gd0642d0631_0_1317"/>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750"/>
              <a:buFont typeface="Arial"/>
              <a:buNone/>
            </a:pPr>
            <a:fld id="{00000000-1234-1234-1234-123412341234}" type="slidenum">
              <a:rPr lang="en-GB"/>
              <a:t>34</a:t>
            </a:fld>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gd0642d0631_0_1326"/>
          <p:cNvSpPr txBox="1">
            <a:spLocks noGrp="1"/>
          </p:cNvSpPr>
          <p:nvPr>
            <p:ph type="title"/>
          </p:nvPr>
        </p:nvSpPr>
        <p:spPr>
          <a:xfrm>
            <a:off x="407575" y="24025"/>
            <a:ext cx="7041000" cy="87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Comparison simulation results with experimental one</a:t>
            </a:r>
            <a:endParaRPr>
              <a:solidFill>
                <a:srgbClr val="000000"/>
              </a:solidFill>
            </a:endParaRPr>
          </a:p>
        </p:txBody>
      </p:sp>
      <p:graphicFrame>
        <p:nvGraphicFramePr>
          <p:cNvPr id="461" name="Google Shape;461;gd0642d0631_0_1326"/>
          <p:cNvGraphicFramePr/>
          <p:nvPr/>
        </p:nvGraphicFramePr>
        <p:xfrm>
          <a:off x="407575" y="1169725"/>
          <a:ext cx="7746600" cy="3376600"/>
        </p:xfrm>
        <a:graphic>
          <a:graphicData uri="http://schemas.openxmlformats.org/drawingml/2006/table">
            <a:tbl>
              <a:tblPr>
                <a:noFill/>
                <a:tableStyleId>{E07B88A8-9162-4BFE-8A02-8C248993467C}</a:tableStyleId>
              </a:tblPr>
              <a:tblGrid>
                <a:gridCol w="2011125"/>
                <a:gridCol w="1895425"/>
                <a:gridCol w="1920025"/>
                <a:gridCol w="1920025"/>
              </a:tblGrid>
              <a:tr h="844150">
                <a:tc>
                  <a:txBody>
                    <a:bodyPr/>
                    <a:lstStyle/>
                    <a:p>
                      <a:pPr marL="0" lvl="0" indent="0" algn="just" rtl="0">
                        <a:lnSpc>
                          <a:spcPct val="150000"/>
                        </a:lnSpc>
                        <a:spcBef>
                          <a:spcPts val="1200"/>
                        </a:spcBef>
                        <a:spcAft>
                          <a:spcPts val="0"/>
                        </a:spcAft>
                        <a:buNone/>
                      </a:pPr>
                      <a:r>
                        <a:rPr lang="en-GB" sz="1200"/>
                        <a:t>Turbulence models</a:t>
                      </a:r>
                      <a:endParaRPr sz="1200"/>
                    </a:p>
                  </a:txBody>
                  <a:tcPr marL="68575" marR="68575" marT="91425" marB="91425">
                    <a:lnL w="952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solidFill>
                      <a:srgbClr val="D9D9D9"/>
                    </a:solidFill>
                  </a:tcPr>
                </a:tc>
                <a:tc>
                  <a:txBody>
                    <a:bodyPr/>
                    <a:lstStyle/>
                    <a:p>
                      <a:pPr marL="0" lvl="0" indent="0" algn="just" rtl="0">
                        <a:lnSpc>
                          <a:spcPct val="150000"/>
                        </a:lnSpc>
                        <a:spcBef>
                          <a:spcPts val="1200"/>
                        </a:spcBef>
                        <a:spcAft>
                          <a:spcPts val="0"/>
                        </a:spcAft>
                        <a:buNone/>
                      </a:pPr>
                      <a:r>
                        <a:rPr lang="en-GB" sz="1200"/>
                        <a:t>RANS (k-ω SST)</a:t>
                      </a:r>
                      <a:endParaRPr sz="1200"/>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solidFill>
                      <a:srgbClr val="D9D9D9"/>
                    </a:solidFill>
                  </a:tcPr>
                </a:tc>
                <a:tc>
                  <a:txBody>
                    <a:bodyPr/>
                    <a:lstStyle/>
                    <a:p>
                      <a:pPr marL="0" lvl="0" indent="0" algn="just" rtl="0">
                        <a:lnSpc>
                          <a:spcPct val="150000"/>
                        </a:lnSpc>
                        <a:spcBef>
                          <a:spcPts val="1200"/>
                        </a:spcBef>
                        <a:spcAft>
                          <a:spcPts val="0"/>
                        </a:spcAft>
                        <a:buNone/>
                      </a:pPr>
                      <a:r>
                        <a:rPr lang="en-GB" sz="1200"/>
                        <a:t>URANS</a:t>
                      </a:r>
                      <a:endParaRPr sz="1200"/>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solidFill>
                      <a:srgbClr val="D9D9D9"/>
                    </a:solidFill>
                  </a:tcPr>
                </a:tc>
                <a:tc>
                  <a:txBody>
                    <a:bodyPr/>
                    <a:lstStyle/>
                    <a:p>
                      <a:pPr marL="0" lvl="0" indent="0" algn="just" rtl="0">
                        <a:lnSpc>
                          <a:spcPct val="150000"/>
                        </a:lnSpc>
                        <a:spcBef>
                          <a:spcPts val="1200"/>
                        </a:spcBef>
                        <a:spcAft>
                          <a:spcPts val="0"/>
                        </a:spcAft>
                        <a:buNone/>
                      </a:pPr>
                      <a:r>
                        <a:rPr lang="en-GB" sz="1200"/>
                        <a:t>V-LES</a:t>
                      </a:r>
                      <a:endParaRPr sz="1200"/>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solidFill>
                      <a:srgbClr val="D9D9D9"/>
                    </a:solidFill>
                  </a:tcPr>
                </a:tc>
              </a:tr>
              <a:tr h="844150">
                <a:tc>
                  <a:txBody>
                    <a:bodyPr/>
                    <a:lstStyle/>
                    <a:p>
                      <a:pPr marL="0" lvl="0" indent="0" algn="just" rtl="0">
                        <a:lnSpc>
                          <a:spcPct val="150000"/>
                        </a:lnSpc>
                        <a:spcBef>
                          <a:spcPts val="1200"/>
                        </a:spcBef>
                        <a:spcAft>
                          <a:spcPts val="0"/>
                        </a:spcAft>
                        <a:buNone/>
                      </a:pPr>
                      <a:r>
                        <a:rPr lang="en-GB" sz="1200"/>
                        <a:t>Drag coefficient</a:t>
                      </a:r>
                      <a:endParaRPr sz="1200"/>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just" rtl="0">
                        <a:lnSpc>
                          <a:spcPct val="150000"/>
                        </a:lnSpc>
                        <a:spcBef>
                          <a:spcPts val="1200"/>
                        </a:spcBef>
                        <a:spcAft>
                          <a:spcPts val="0"/>
                        </a:spcAft>
                        <a:buNone/>
                      </a:pPr>
                      <a:r>
                        <a:rPr lang="en-GB" sz="1200"/>
                        <a:t>0.345</a:t>
                      </a:r>
                      <a:endParaRPr sz="1200"/>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just" rtl="0">
                        <a:lnSpc>
                          <a:spcPct val="150000"/>
                        </a:lnSpc>
                        <a:spcBef>
                          <a:spcPts val="1200"/>
                        </a:spcBef>
                        <a:spcAft>
                          <a:spcPts val="0"/>
                        </a:spcAft>
                        <a:buNone/>
                      </a:pPr>
                      <a:r>
                        <a:rPr lang="en-GB" sz="1200"/>
                        <a:t>0.329</a:t>
                      </a:r>
                      <a:endParaRPr sz="1200"/>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just" rtl="0">
                        <a:lnSpc>
                          <a:spcPct val="150000"/>
                        </a:lnSpc>
                        <a:spcBef>
                          <a:spcPts val="1200"/>
                        </a:spcBef>
                        <a:spcAft>
                          <a:spcPts val="0"/>
                        </a:spcAft>
                        <a:buNone/>
                      </a:pPr>
                      <a:r>
                        <a:rPr lang="en-GB" sz="1200"/>
                        <a:t>0.3127</a:t>
                      </a:r>
                      <a:endParaRPr sz="1200"/>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r>
              <a:tr h="844150">
                <a:tc>
                  <a:txBody>
                    <a:bodyPr/>
                    <a:lstStyle/>
                    <a:p>
                      <a:pPr marL="0" lvl="0" indent="0" algn="just" rtl="0">
                        <a:lnSpc>
                          <a:spcPct val="150000"/>
                        </a:lnSpc>
                        <a:spcBef>
                          <a:spcPts val="1200"/>
                        </a:spcBef>
                        <a:spcAft>
                          <a:spcPts val="0"/>
                        </a:spcAft>
                        <a:buNone/>
                      </a:pPr>
                      <a:r>
                        <a:rPr lang="en-GB" sz="1200"/>
                        <a:t>Experimental data(Ahmed et al.,1984)</a:t>
                      </a:r>
                      <a:endParaRPr sz="1200"/>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just" rtl="0">
                        <a:lnSpc>
                          <a:spcPct val="150000"/>
                        </a:lnSpc>
                        <a:spcBef>
                          <a:spcPts val="1200"/>
                        </a:spcBef>
                        <a:spcAft>
                          <a:spcPts val="0"/>
                        </a:spcAft>
                        <a:buNone/>
                      </a:pPr>
                      <a:r>
                        <a:rPr lang="en-GB" sz="1200"/>
                        <a:t>0.298</a:t>
                      </a:r>
                      <a:endParaRPr sz="1200"/>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just" rtl="0">
                        <a:lnSpc>
                          <a:spcPct val="150000"/>
                        </a:lnSpc>
                        <a:spcBef>
                          <a:spcPts val="1200"/>
                        </a:spcBef>
                        <a:spcAft>
                          <a:spcPts val="0"/>
                        </a:spcAft>
                        <a:buNone/>
                      </a:pPr>
                      <a:r>
                        <a:rPr lang="en-GB" sz="1200"/>
                        <a:t>0.298</a:t>
                      </a:r>
                      <a:endParaRPr sz="1200"/>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just" rtl="0">
                        <a:lnSpc>
                          <a:spcPct val="150000"/>
                        </a:lnSpc>
                        <a:spcBef>
                          <a:spcPts val="1200"/>
                        </a:spcBef>
                        <a:spcAft>
                          <a:spcPts val="0"/>
                        </a:spcAft>
                        <a:buNone/>
                      </a:pPr>
                      <a:r>
                        <a:rPr lang="en-GB" sz="1200"/>
                        <a:t>0.298</a:t>
                      </a:r>
                      <a:endParaRPr sz="1200"/>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r>
              <a:tr h="844150">
                <a:tc>
                  <a:txBody>
                    <a:bodyPr/>
                    <a:lstStyle/>
                    <a:p>
                      <a:pPr marL="0" lvl="0" indent="0" algn="just" rtl="0">
                        <a:lnSpc>
                          <a:spcPct val="150000"/>
                        </a:lnSpc>
                        <a:spcBef>
                          <a:spcPts val="1200"/>
                        </a:spcBef>
                        <a:spcAft>
                          <a:spcPts val="0"/>
                        </a:spcAft>
                        <a:buNone/>
                      </a:pPr>
                      <a:r>
                        <a:rPr lang="en-GB" sz="1200"/>
                        <a:t>Error (%)</a:t>
                      </a:r>
                      <a:endParaRPr sz="1200"/>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just" rtl="0">
                        <a:lnSpc>
                          <a:spcPct val="150000"/>
                        </a:lnSpc>
                        <a:spcBef>
                          <a:spcPts val="1200"/>
                        </a:spcBef>
                        <a:spcAft>
                          <a:spcPts val="0"/>
                        </a:spcAft>
                        <a:buNone/>
                      </a:pPr>
                      <a:r>
                        <a:rPr lang="en-GB" sz="1200">
                          <a:highlight>
                            <a:schemeClr val="accent4"/>
                          </a:highlight>
                        </a:rPr>
                        <a:t>14.8</a:t>
                      </a:r>
                      <a:endParaRPr sz="1200">
                        <a:highlight>
                          <a:schemeClr val="accent4"/>
                        </a:highlight>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just" rtl="0">
                        <a:lnSpc>
                          <a:spcPct val="150000"/>
                        </a:lnSpc>
                        <a:spcBef>
                          <a:spcPts val="1200"/>
                        </a:spcBef>
                        <a:spcAft>
                          <a:spcPts val="0"/>
                        </a:spcAft>
                        <a:buNone/>
                      </a:pPr>
                      <a:r>
                        <a:rPr lang="en-GB" sz="1200">
                          <a:highlight>
                            <a:schemeClr val="accent4"/>
                          </a:highlight>
                        </a:rPr>
                        <a:t>10.4</a:t>
                      </a:r>
                      <a:endParaRPr sz="1200">
                        <a:highlight>
                          <a:schemeClr val="accent4"/>
                        </a:highlight>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just" rtl="0">
                        <a:lnSpc>
                          <a:spcPct val="150000"/>
                        </a:lnSpc>
                        <a:spcBef>
                          <a:spcPts val="1200"/>
                        </a:spcBef>
                        <a:spcAft>
                          <a:spcPts val="0"/>
                        </a:spcAft>
                        <a:buNone/>
                      </a:pPr>
                      <a:r>
                        <a:rPr lang="en-GB" sz="1200">
                          <a:highlight>
                            <a:schemeClr val="accent4"/>
                          </a:highlight>
                        </a:rPr>
                        <a:t>4.93</a:t>
                      </a:r>
                      <a:endParaRPr sz="1200">
                        <a:highlight>
                          <a:schemeClr val="accent4"/>
                        </a:highlight>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r>
            </a:tbl>
          </a:graphicData>
        </a:graphic>
      </p:graphicFrame>
      <p:sp>
        <p:nvSpPr>
          <p:cNvPr id="462" name="Google Shape;462;gd0642d0631_0_1326"/>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750"/>
              <a:buFont typeface="Arial"/>
              <a:buNone/>
            </a:pPr>
            <a:fld id="{00000000-1234-1234-1234-123412341234}" type="slidenum">
              <a:rPr lang="en-GB"/>
              <a:t>35</a:t>
            </a:fld>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gd0642d0631_0_1334"/>
          <p:cNvSpPr txBox="1">
            <a:spLocks noGrp="1"/>
          </p:cNvSpPr>
          <p:nvPr>
            <p:ph type="title"/>
          </p:nvPr>
        </p:nvSpPr>
        <p:spPr>
          <a:xfrm>
            <a:off x="311700" y="87650"/>
            <a:ext cx="6074700" cy="91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Validation of velocity profile with experimental data</a:t>
            </a:r>
            <a:endParaRPr>
              <a:solidFill>
                <a:srgbClr val="000000"/>
              </a:solidFill>
            </a:endParaRPr>
          </a:p>
        </p:txBody>
      </p:sp>
      <p:sp>
        <p:nvSpPr>
          <p:cNvPr id="468" name="Google Shape;468;gd0642d0631_0_1334"/>
          <p:cNvSpPr txBox="1">
            <a:spLocks noGrp="1"/>
          </p:cNvSpPr>
          <p:nvPr>
            <p:ph type="body" idx="1"/>
          </p:nvPr>
        </p:nvSpPr>
        <p:spPr>
          <a:xfrm>
            <a:off x="105825" y="1876000"/>
            <a:ext cx="3333600" cy="2212500"/>
          </a:xfrm>
          <a:prstGeom prst="rect">
            <a:avLst/>
          </a:prstGeom>
          <a:ln w="9525" cap="flat" cmpd="sng">
            <a:solidFill>
              <a:srgbClr val="FFAB40"/>
            </a:solidFill>
            <a:prstDash val="solid"/>
            <a:round/>
            <a:headEnd type="none" w="sm" len="sm"/>
            <a:tailEnd type="none" w="sm" len="sm"/>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000000"/>
              </a:buClr>
              <a:buSzPts val="1800"/>
              <a:buChar char="●"/>
            </a:pPr>
            <a:r>
              <a:rPr lang="en-GB" sz="1200">
                <a:solidFill>
                  <a:srgbClr val="000000"/>
                </a:solidFill>
              </a:rPr>
              <a:t>The best match is V-LES k-ω SST model. </a:t>
            </a:r>
            <a:endParaRPr sz="1200">
              <a:solidFill>
                <a:srgbClr val="000000"/>
              </a:solidFill>
            </a:endParaRPr>
          </a:p>
          <a:p>
            <a:pPr marL="457200" lvl="0" indent="-304800" algn="l" rtl="0">
              <a:lnSpc>
                <a:spcPct val="150000"/>
              </a:lnSpc>
              <a:spcBef>
                <a:spcPts val="0"/>
              </a:spcBef>
              <a:spcAft>
                <a:spcPts val="0"/>
              </a:spcAft>
              <a:buClr>
                <a:srgbClr val="000000"/>
              </a:buClr>
              <a:buSzPts val="1200"/>
              <a:buChar char="●"/>
            </a:pPr>
            <a:r>
              <a:rPr lang="en-GB" sz="1200">
                <a:solidFill>
                  <a:srgbClr val="000000"/>
                </a:solidFill>
              </a:rPr>
              <a:t>Similarity RANS k-ω SST and k-ε models.</a:t>
            </a:r>
            <a:r>
              <a:rPr lang="en-GB" sz="1900">
                <a:solidFill>
                  <a:srgbClr val="000000"/>
                </a:solidFill>
              </a:rPr>
              <a:t> </a:t>
            </a:r>
            <a:endParaRPr sz="1900">
              <a:solidFill>
                <a:srgbClr val="000000"/>
              </a:solidFill>
            </a:endParaRPr>
          </a:p>
          <a:p>
            <a:pPr marL="457200" lvl="0" indent="-304800" algn="l" rtl="0">
              <a:lnSpc>
                <a:spcPct val="150000"/>
              </a:lnSpc>
              <a:spcBef>
                <a:spcPts val="0"/>
              </a:spcBef>
              <a:spcAft>
                <a:spcPts val="0"/>
              </a:spcAft>
              <a:buClr>
                <a:srgbClr val="000000"/>
              </a:buClr>
              <a:buSzPts val="1200"/>
              <a:buChar char="●"/>
            </a:pPr>
            <a:r>
              <a:rPr lang="en-GB" sz="1200">
                <a:solidFill>
                  <a:srgbClr val="000000"/>
                </a:solidFill>
              </a:rPr>
              <a:t>URANS shows fewer compatible result.</a:t>
            </a:r>
            <a:r>
              <a:rPr lang="en-GB">
                <a:solidFill>
                  <a:srgbClr val="000000"/>
                </a:solidFill>
              </a:rPr>
              <a:t> </a:t>
            </a:r>
            <a:endParaRPr>
              <a:solidFill>
                <a:srgbClr val="000000"/>
              </a:solidFill>
            </a:endParaRPr>
          </a:p>
          <a:p>
            <a:pPr marL="457200" lvl="0" indent="-304800" algn="l" rtl="0">
              <a:lnSpc>
                <a:spcPct val="150000"/>
              </a:lnSpc>
              <a:spcBef>
                <a:spcPts val="0"/>
              </a:spcBef>
              <a:spcAft>
                <a:spcPts val="0"/>
              </a:spcAft>
              <a:buClr>
                <a:srgbClr val="000000"/>
              </a:buClr>
              <a:buSzPts val="1200"/>
              <a:buChar char="●"/>
            </a:pPr>
            <a:r>
              <a:rPr lang="en-GB" sz="1200">
                <a:solidFill>
                  <a:srgbClr val="000000"/>
                </a:solidFill>
              </a:rPr>
              <a:t>Simulation model results extend beyond the experimental results. </a:t>
            </a:r>
            <a:endParaRPr sz="1200">
              <a:solidFill>
                <a:srgbClr val="000000"/>
              </a:solidFill>
            </a:endParaRPr>
          </a:p>
        </p:txBody>
      </p:sp>
      <p:sp>
        <p:nvSpPr>
          <p:cNvPr id="469" name="Google Shape;469;gd0642d0631_0_1334"/>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750"/>
              <a:buFont typeface="Arial"/>
              <a:buNone/>
            </a:pPr>
            <a:fld id="{00000000-1234-1234-1234-123412341234}" type="slidenum">
              <a:rPr lang="en-GB"/>
              <a:t>36</a:t>
            </a:fld>
            <a:endParaRPr/>
          </a:p>
        </p:txBody>
      </p:sp>
      <p:pic>
        <p:nvPicPr>
          <p:cNvPr id="470" name="Google Shape;470;gd0642d0631_0_1334"/>
          <p:cNvPicPr preferRelativeResize="0"/>
          <p:nvPr/>
        </p:nvPicPr>
        <p:blipFill>
          <a:blip r:embed="rId3">
            <a:alphaModFix/>
          </a:blip>
          <a:stretch>
            <a:fillRect/>
          </a:stretch>
        </p:blipFill>
        <p:spPr>
          <a:xfrm>
            <a:off x="3515425" y="1159250"/>
            <a:ext cx="4857344" cy="3351567"/>
          </a:xfrm>
          <a:prstGeom prst="rect">
            <a:avLst/>
          </a:prstGeom>
          <a:noFill/>
          <a:ln>
            <a:noFill/>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gd0642d0631_0_1342"/>
          <p:cNvSpPr txBox="1">
            <a:spLocks noGrp="1"/>
          </p:cNvSpPr>
          <p:nvPr>
            <p:ph type="title"/>
          </p:nvPr>
        </p:nvSpPr>
        <p:spPr>
          <a:xfrm>
            <a:off x="277000" y="7608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Conclusion</a:t>
            </a:r>
            <a:endParaRPr>
              <a:solidFill>
                <a:srgbClr val="000000"/>
              </a:solidFill>
            </a:endParaRPr>
          </a:p>
        </p:txBody>
      </p:sp>
      <p:sp>
        <p:nvSpPr>
          <p:cNvPr id="476" name="Google Shape;476;gd0642d0631_0_1342"/>
          <p:cNvSpPr txBox="1">
            <a:spLocks noGrp="1"/>
          </p:cNvSpPr>
          <p:nvPr>
            <p:ph type="body" idx="1"/>
          </p:nvPr>
        </p:nvSpPr>
        <p:spPr>
          <a:xfrm>
            <a:off x="168400" y="1039875"/>
            <a:ext cx="8629200" cy="3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200">
                <a:solidFill>
                  <a:srgbClr val="000000"/>
                </a:solidFill>
                <a:highlight>
                  <a:schemeClr val="accent4"/>
                </a:highlight>
              </a:rPr>
              <a:t>V-LES model</a:t>
            </a:r>
            <a:r>
              <a:rPr lang="en-GB" sz="2200">
                <a:solidFill>
                  <a:srgbClr val="000000"/>
                </a:solidFill>
              </a:rPr>
              <a:t> is the best turbulence approach among RANS and URANS:</a:t>
            </a:r>
            <a:endParaRPr sz="2200">
              <a:solidFill>
                <a:srgbClr val="000000"/>
              </a:solidFill>
            </a:endParaRPr>
          </a:p>
          <a:p>
            <a:pPr marL="457200" lvl="0" indent="-368300" algn="l" rtl="0">
              <a:spcBef>
                <a:spcPts val="0"/>
              </a:spcBef>
              <a:spcAft>
                <a:spcPts val="0"/>
              </a:spcAft>
              <a:buClr>
                <a:srgbClr val="000000"/>
              </a:buClr>
              <a:buSzPts val="2200"/>
              <a:buAutoNum type="arabicPeriod"/>
            </a:pPr>
            <a:r>
              <a:rPr lang="en-GB" sz="2200">
                <a:solidFill>
                  <a:srgbClr val="000000"/>
                </a:solidFill>
              </a:rPr>
              <a:t>Least drag coefficient difference (4.93%)</a:t>
            </a:r>
            <a:endParaRPr sz="2200">
              <a:solidFill>
                <a:srgbClr val="000000"/>
              </a:solidFill>
            </a:endParaRPr>
          </a:p>
          <a:p>
            <a:pPr marL="457200" lvl="0" indent="-368300" algn="l" rtl="0">
              <a:spcBef>
                <a:spcPts val="0"/>
              </a:spcBef>
              <a:spcAft>
                <a:spcPts val="0"/>
              </a:spcAft>
              <a:buClr>
                <a:srgbClr val="000000"/>
              </a:buClr>
              <a:buSzPts val="2200"/>
              <a:buAutoNum type="arabicPeriod"/>
            </a:pPr>
            <a:r>
              <a:rPr lang="en-GB" sz="2200">
                <a:solidFill>
                  <a:srgbClr val="000000"/>
                </a:solidFill>
              </a:rPr>
              <a:t>Ability of capturing counter rotating vortices, Kelvin-Helmholtz instability and separation of flow at the back. </a:t>
            </a:r>
            <a:endParaRPr sz="2200">
              <a:solidFill>
                <a:srgbClr val="000000"/>
              </a:solidFill>
            </a:endParaRPr>
          </a:p>
          <a:p>
            <a:pPr marL="0" lvl="0" indent="0" algn="l" rtl="0">
              <a:spcBef>
                <a:spcPts val="0"/>
              </a:spcBef>
              <a:spcAft>
                <a:spcPts val="0"/>
              </a:spcAft>
              <a:buNone/>
            </a:pPr>
            <a:r>
              <a:rPr lang="en-GB" sz="2200">
                <a:solidFill>
                  <a:srgbClr val="000000"/>
                </a:solidFill>
                <a:highlight>
                  <a:schemeClr val="accent4"/>
                </a:highlight>
              </a:rPr>
              <a:t>Further improvements</a:t>
            </a:r>
            <a:endParaRPr sz="2200">
              <a:solidFill>
                <a:srgbClr val="000000"/>
              </a:solidFill>
              <a:highlight>
                <a:schemeClr val="accent4"/>
              </a:highlight>
            </a:endParaRPr>
          </a:p>
          <a:p>
            <a:pPr marL="457200" lvl="0" indent="-368300" algn="l" rtl="0">
              <a:spcBef>
                <a:spcPts val="0"/>
              </a:spcBef>
              <a:spcAft>
                <a:spcPts val="0"/>
              </a:spcAft>
              <a:buClr>
                <a:srgbClr val="000000"/>
              </a:buClr>
              <a:buSzPts val="2200"/>
              <a:buAutoNum type="arabicPeriod"/>
            </a:pPr>
            <a:r>
              <a:rPr lang="en-GB" sz="2200">
                <a:solidFill>
                  <a:srgbClr val="000000"/>
                </a:solidFill>
              </a:rPr>
              <a:t>Mesh Convergence study can be improved.</a:t>
            </a:r>
            <a:endParaRPr sz="2200">
              <a:solidFill>
                <a:srgbClr val="000000"/>
              </a:solidFill>
            </a:endParaRPr>
          </a:p>
          <a:p>
            <a:pPr marL="457200" lvl="0" indent="0" algn="l" rtl="0">
              <a:spcBef>
                <a:spcPts val="0"/>
              </a:spcBef>
              <a:spcAft>
                <a:spcPts val="0"/>
              </a:spcAft>
              <a:buNone/>
            </a:pPr>
            <a:endParaRPr sz="2200">
              <a:solidFill>
                <a:srgbClr val="000000"/>
              </a:solidFill>
            </a:endParaRPr>
          </a:p>
          <a:p>
            <a:pPr marL="0" lvl="0" indent="0" algn="l" rtl="0">
              <a:spcBef>
                <a:spcPts val="0"/>
              </a:spcBef>
              <a:spcAft>
                <a:spcPts val="0"/>
              </a:spcAft>
              <a:buNone/>
            </a:pPr>
            <a:endParaRPr sz="2000">
              <a:solidFill>
                <a:srgbClr val="000000"/>
              </a:solidFill>
              <a:latin typeface="Raleway"/>
              <a:ea typeface="Raleway"/>
              <a:cs typeface="Raleway"/>
              <a:sym typeface="Raleway"/>
            </a:endParaRPr>
          </a:p>
        </p:txBody>
      </p:sp>
      <p:sp>
        <p:nvSpPr>
          <p:cNvPr id="477" name="Google Shape;477;gd0642d0631_0_1342"/>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750"/>
              <a:buFont typeface="Arial"/>
              <a:buNone/>
            </a:pPr>
            <a:fld id="{00000000-1234-1234-1234-123412341234}" type="slidenum">
              <a:rPr lang="en-GB"/>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gd0642d0631_0_1455"/>
          <p:cNvSpPr txBox="1">
            <a:spLocks noGrp="1"/>
          </p:cNvSpPr>
          <p:nvPr>
            <p:ph type="title"/>
          </p:nvPr>
        </p:nvSpPr>
        <p:spPr>
          <a:xfrm>
            <a:off x="455115" y="1584637"/>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GB" sz="3800">
                <a:solidFill>
                  <a:srgbClr val="000000"/>
                </a:solidFill>
              </a:rPr>
              <a:t>Thank you for your attention</a:t>
            </a:r>
            <a:endParaRPr sz="3800">
              <a:solidFill>
                <a:srgbClr val="000000"/>
              </a:solidFill>
            </a:endParaRPr>
          </a:p>
        </p:txBody>
      </p:sp>
      <p:sp>
        <p:nvSpPr>
          <p:cNvPr id="483" name="Google Shape;483;gd0642d0631_0_145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graphicFrame>
        <p:nvGraphicFramePr>
          <p:cNvPr id="488" name="Google Shape;488;gd0642d0631_0_1535"/>
          <p:cNvGraphicFramePr/>
          <p:nvPr/>
        </p:nvGraphicFramePr>
        <p:xfrm>
          <a:off x="216725" y="55375"/>
          <a:ext cx="8284425" cy="4570550"/>
        </p:xfrm>
        <a:graphic>
          <a:graphicData uri="http://schemas.openxmlformats.org/drawingml/2006/table">
            <a:tbl>
              <a:tblPr>
                <a:noFill/>
                <a:tableStyleId>{E07B88A8-9162-4BFE-8A02-8C248993467C}</a:tableStyleId>
              </a:tblPr>
              <a:tblGrid>
                <a:gridCol w="3758550"/>
                <a:gridCol w="4525875"/>
              </a:tblGrid>
              <a:tr h="487025">
                <a:tc>
                  <a:txBody>
                    <a:bodyPr/>
                    <a:lstStyle/>
                    <a:p>
                      <a:pPr marL="0" lvl="0" indent="0" algn="l" rtl="0">
                        <a:lnSpc>
                          <a:spcPct val="115000"/>
                        </a:lnSpc>
                        <a:spcBef>
                          <a:spcPts val="1200"/>
                        </a:spcBef>
                        <a:spcAft>
                          <a:spcPts val="0"/>
                        </a:spcAft>
                        <a:buNone/>
                      </a:pPr>
                      <a:r>
                        <a:rPr lang="en-GB" sz="1200" b="1">
                          <a:latin typeface="Times New Roman"/>
                          <a:ea typeface="Times New Roman"/>
                          <a:cs typeface="Times New Roman"/>
                          <a:sym typeface="Times New Roman"/>
                        </a:rPr>
                        <a:t>Content</a:t>
                      </a:r>
                      <a:endParaRPr sz="1200" b="1">
                        <a:latin typeface="Times New Roman"/>
                        <a:ea typeface="Times New Roman"/>
                        <a:cs typeface="Times New Roman"/>
                        <a:sym typeface="Times New Roman"/>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GB" sz="1200" b="1">
                          <a:latin typeface="Times New Roman"/>
                          <a:ea typeface="Times New Roman"/>
                          <a:cs typeface="Times New Roman"/>
                          <a:sym typeface="Times New Roman"/>
                        </a:rPr>
                        <a:t>Contributor</a:t>
                      </a:r>
                      <a:endParaRPr sz="1200" b="1">
                        <a:latin typeface="Times New Roman"/>
                        <a:ea typeface="Times New Roman"/>
                        <a:cs typeface="Times New Roman"/>
                        <a:sym typeface="Times New Roman"/>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487025">
                <a:tc>
                  <a:txBody>
                    <a:bodyPr/>
                    <a:lstStyle/>
                    <a:p>
                      <a:pPr marL="0" lvl="0" indent="0" algn="l" rtl="0">
                        <a:lnSpc>
                          <a:spcPct val="115000"/>
                        </a:lnSpc>
                        <a:spcBef>
                          <a:spcPts val="1200"/>
                        </a:spcBef>
                        <a:spcAft>
                          <a:spcPts val="0"/>
                        </a:spcAft>
                        <a:buNone/>
                      </a:pPr>
                      <a:r>
                        <a:rPr lang="en-GB" sz="1200">
                          <a:latin typeface="Times New Roman"/>
                          <a:ea typeface="Times New Roman"/>
                          <a:cs typeface="Times New Roman"/>
                          <a:sym typeface="Times New Roman"/>
                        </a:rPr>
                        <a:t>Abstract</a:t>
                      </a:r>
                      <a:endParaRPr sz="1200">
                        <a:latin typeface="Times New Roman"/>
                        <a:ea typeface="Times New Roman"/>
                        <a:cs typeface="Times New Roman"/>
                        <a:sym typeface="Times New Roman"/>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GB" sz="1200">
                          <a:latin typeface="Times New Roman"/>
                          <a:ea typeface="Times New Roman"/>
                          <a:cs typeface="Times New Roman"/>
                          <a:sym typeface="Times New Roman"/>
                        </a:rPr>
                        <a:t>Azamat Kabidollayev</a:t>
                      </a:r>
                      <a:endParaRPr sz="1200">
                        <a:latin typeface="Times New Roman"/>
                        <a:ea typeface="Times New Roman"/>
                        <a:cs typeface="Times New Roman"/>
                        <a:sym typeface="Times New Roman"/>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487025">
                <a:tc>
                  <a:txBody>
                    <a:bodyPr/>
                    <a:lstStyle/>
                    <a:p>
                      <a:pPr marL="0" lvl="0" indent="0" algn="l" rtl="0">
                        <a:lnSpc>
                          <a:spcPct val="115000"/>
                        </a:lnSpc>
                        <a:spcBef>
                          <a:spcPts val="1200"/>
                        </a:spcBef>
                        <a:spcAft>
                          <a:spcPts val="0"/>
                        </a:spcAft>
                        <a:buNone/>
                      </a:pPr>
                      <a:r>
                        <a:rPr lang="en-GB" sz="1200">
                          <a:latin typeface="Times New Roman"/>
                          <a:ea typeface="Times New Roman"/>
                          <a:cs typeface="Times New Roman"/>
                          <a:sym typeface="Times New Roman"/>
                        </a:rPr>
                        <a:t>Introduction</a:t>
                      </a:r>
                      <a:endParaRPr sz="1200">
                        <a:latin typeface="Times New Roman"/>
                        <a:ea typeface="Times New Roman"/>
                        <a:cs typeface="Times New Roman"/>
                        <a:sym typeface="Times New Roman"/>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GB" sz="1200">
                          <a:latin typeface="Times New Roman"/>
                          <a:ea typeface="Times New Roman"/>
                          <a:cs typeface="Times New Roman"/>
                          <a:sym typeface="Times New Roman"/>
                        </a:rPr>
                        <a:t>Azamat Kabidollayev, Saule Maulenkul</a:t>
                      </a:r>
                      <a:endParaRPr sz="1200">
                        <a:latin typeface="Times New Roman"/>
                        <a:ea typeface="Times New Roman"/>
                        <a:cs typeface="Times New Roman"/>
                        <a:sym typeface="Times New Roman"/>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487025">
                <a:tc>
                  <a:txBody>
                    <a:bodyPr/>
                    <a:lstStyle/>
                    <a:p>
                      <a:pPr marL="0" lvl="0" indent="0" algn="l" rtl="0">
                        <a:lnSpc>
                          <a:spcPct val="115000"/>
                        </a:lnSpc>
                        <a:spcBef>
                          <a:spcPts val="1200"/>
                        </a:spcBef>
                        <a:spcAft>
                          <a:spcPts val="0"/>
                        </a:spcAft>
                        <a:buNone/>
                      </a:pPr>
                      <a:r>
                        <a:rPr lang="en-GB" sz="1200">
                          <a:latin typeface="Times New Roman"/>
                          <a:ea typeface="Times New Roman"/>
                          <a:cs typeface="Times New Roman"/>
                          <a:sym typeface="Times New Roman"/>
                        </a:rPr>
                        <a:t>Governing Equations</a:t>
                      </a:r>
                      <a:endParaRPr sz="1200">
                        <a:latin typeface="Times New Roman"/>
                        <a:ea typeface="Times New Roman"/>
                        <a:cs typeface="Times New Roman"/>
                        <a:sym typeface="Times New Roman"/>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GB" sz="1200">
                          <a:latin typeface="Times New Roman"/>
                          <a:ea typeface="Times New Roman"/>
                          <a:cs typeface="Times New Roman"/>
                          <a:sym typeface="Times New Roman"/>
                        </a:rPr>
                        <a:t>Azamat Kabidollayev</a:t>
                      </a:r>
                      <a:endParaRPr sz="1200">
                        <a:latin typeface="Times New Roman"/>
                        <a:ea typeface="Times New Roman"/>
                        <a:cs typeface="Times New Roman"/>
                        <a:sym typeface="Times New Roman"/>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487025">
                <a:tc>
                  <a:txBody>
                    <a:bodyPr/>
                    <a:lstStyle/>
                    <a:p>
                      <a:pPr marL="0" lvl="0" indent="0" algn="l" rtl="0">
                        <a:lnSpc>
                          <a:spcPct val="115000"/>
                        </a:lnSpc>
                        <a:spcBef>
                          <a:spcPts val="1200"/>
                        </a:spcBef>
                        <a:spcAft>
                          <a:spcPts val="0"/>
                        </a:spcAft>
                        <a:buNone/>
                      </a:pPr>
                      <a:r>
                        <a:rPr lang="en-GB" sz="1200">
                          <a:latin typeface="Times New Roman"/>
                          <a:ea typeface="Times New Roman"/>
                          <a:cs typeface="Times New Roman"/>
                          <a:sym typeface="Times New Roman"/>
                        </a:rPr>
                        <a:t>Literature review</a:t>
                      </a:r>
                      <a:endParaRPr sz="1200">
                        <a:latin typeface="Times New Roman"/>
                        <a:ea typeface="Times New Roman"/>
                        <a:cs typeface="Times New Roman"/>
                        <a:sym typeface="Times New Roman"/>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GB" sz="1200">
                          <a:latin typeface="Times New Roman"/>
                          <a:ea typeface="Times New Roman"/>
                          <a:cs typeface="Times New Roman"/>
                          <a:sym typeface="Times New Roman"/>
                        </a:rPr>
                        <a:t>Azamat Kabidollayev, Saule Maulenkul</a:t>
                      </a:r>
                      <a:endParaRPr sz="1200">
                        <a:latin typeface="Times New Roman"/>
                        <a:ea typeface="Times New Roman"/>
                        <a:cs typeface="Times New Roman"/>
                        <a:sym typeface="Times New Roman"/>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487025">
                <a:tc>
                  <a:txBody>
                    <a:bodyPr/>
                    <a:lstStyle/>
                    <a:p>
                      <a:pPr marL="0" lvl="0" indent="0" algn="l" rtl="0">
                        <a:lnSpc>
                          <a:spcPct val="115000"/>
                        </a:lnSpc>
                        <a:spcBef>
                          <a:spcPts val="1200"/>
                        </a:spcBef>
                        <a:spcAft>
                          <a:spcPts val="0"/>
                        </a:spcAft>
                        <a:buNone/>
                      </a:pPr>
                      <a:r>
                        <a:rPr lang="en-GB" sz="1200">
                          <a:latin typeface="Times New Roman"/>
                          <a:ea typeface="Times New Roman"/>
                          <a:cs typeface="Times New Roman"/>
                          <a:sym typeface="Times New Roman"/>
                        </a:rPr>
                        <a:t>Methodology</a:t>
                      </a:r>
                      <a:endParaRPr sz="1200">
                        <a:latin typeface="Times New Roman"/>
                        <a:ea typeface="Times New Roman"/>
                        <a:cs typeface="Times New Roman"/>
                        <a:sym typeface="Times New Roman"/>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GB" sz="1200">
                          <a:latin typeface="Times New Roman"/>
                          <a:ea typeface="Times New Roman"/>
                          <a:cs typeface="Times New Roman"/>
                          <a:sym typeface="Times New Roman"/>
                        </a:rPr>
                        <a:t>Saule Maulenkul, Kaiyrbek Yerzhanov</a:t>
                      </a:r>
                      <a:endParaRPr sz="1200">
                        <a:latin typeface="Times New Roman"/>
                        <a:ea typeface="Times New Roman"/>
                        <a:cs typeface="Times New Roman"/>
                        <a:sym typeface="Times New Roman"/>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674350">
                <a:tc>
                  <a:txBody>
                    <a:bodyPr/>
                    <a:lstStyle/>
                    <a:p>
                      <a:pPr marL="0" lvl="0" indent="0" algn="l" rtl="0">
                        <a:lnSpc>
                          <a:spcPct val="115000"/>
                        </a:lnSpc>
                        <a:spcBef>
                          <a:spcPts val="1200"/>
                        </a:spcBef>
                        <a:spcAft>
                          <a:spcPts val="0"/>
                        </a:spcAft>
                        <a:buNone/>
                      </a:pPr>
                      <a:r>
                        <a:rPr lang="en-GB" sz="1200">
                          <a:latin typeface="Times New Roman"/>
                          <a:ea typeface="Times New Roman"/>
                          <a:cs typeface="Times New Roman"/>
                          <a:sym typeface="Times New Roman"/>
                        </a:rPr>
                        <a:t>Results and Discussion</a:t>
                      </a:r>
                      <a:endParaRPr sz="1200">
                        <a:latin typeface="Times New Roman"/>
                        <a:ea typeface="Times New Roman"/>
                        <a:cs typeface="Times New Roman"/>
                        <a:sym typeface="Times New Roman"/>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GB" sz="1200">
                          <a:latin typeface="Times New Roman"/>
                          <a:ea typeface="Times New Roman"/>
                          <a:cs typeface="Times New Roman"/>
                          <a:sym typeface="Times New Roman"/>
                        </a:rPr>
                        <a:t>Azamat Kabidollayev, Saule Maulenkul, Kaiyrbek Yerzhanov</a:t>
                      </a:r>
                      <a:endParaRPr sz="1200">
                        <a:latin typeface="Times New Roman"/>
                        <a:ea typeface="Times New Roman"/>
                        <a:cs typeface="Times New Roman"/>
                        <a:sym typeface="Times New Roman"/>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487025">
                <a:tc>
                  <a:txBody>
                    <a:bodyPr/>
                    <a:lstStyle/>
                    <a:p>
                      <a:pPr marL="0" lvl="0" indent="0" algn="l" rtl="0">
                        <a:lnSpc>
                          <a:spcPct val="115000"/>
                        </a:lnSpc>
                        <a:spcBef>
                          <a:spcPts val="1200"/>
                        </a:spcBef>
                        <a:spcAft>
                          <a:spcPts val="0"/>
                        </a:spcAft>
                        <a:buNone/>
                      </a:pPr>
                      <a:r>
                        <a:rPr lang="en-GB" sz="1200">
                          <a:latin typeface="Times New Roman"/>
                          <a:ea typeface="Times New Roman"/>
                          <a:cs typeface="Times New Roman"/>
                          <a:sym typeface="Times New Roman"/>
                        </a:rPr>
                        <a:t>Results of Y+ value around Ahmed Body </a:t>
                      </a:r>
                      <a:endParaRPr sz="1200">
                        <a:latin typeface="Times New Roman"/>
                        <a:ea typeface="Times New Roman"/>
                        <a:cs typeface="Times New Roman"/>
                        <a:sym typeface="Times New Roman"/>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GB" sz="1200">
                          <a:latin typeface="Times New Roman"/>
                          <a:ea typeface="Times New Roman"/>
                          <a:cs typeface="Times New Roman"/>
                          <a:sym typeface="Times New Roman"/>
                        </a:rPr>
                        <a:t>Saule Maulenkul</a:t>
                      </a:r>
                      <a:endParaRPr sz="1200">
                        <a:latin typeface="Times New Roman"/>
                        <a:ea typeface="Times New Roman"/>
                        <a:cs typeface="Times New Roman"/>
                        <a:sym typeface="Times New Roman"/>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487025">
                <a:tc>
                  <a:txBody>
                    <a:bodyPr/>
                    <a:lstStyle/>
                    <a:p>
                      <a:pPr marL="0" lvl="0" indent="0" algn="l" rtl="0">
                        <a:lnSpc>
                          <a:spcPct val="115000"/>
                        </a:lnSpc>
                        <a:spcBef>
                          <a:spcPts val="1200"/>
                        </a:spcBef>
                        <a:spcAft>
                          <a:spcPts val="0"/>
                        </a:spcAft>
                        <a:buNone/>
                      </a:pPr>
                      <a:r>
                        <a:rPr lang="en-GB" sz="1200">
                          <a:latin typeface="Times New Roman"/>
                          <a:ea typeface="Times New Roman"/>
                          <a:cs typeface="Times New Roman"/>
                          <a:sym typeface="Times New Roman"/>
                        </a:rPr>
                        <a:t>Mesh Convergence Study</a:t>
                      </a:r>
                      <a:endParaRPr sz="1200">
                        <a:latin typeface="Times New Roman"/>
                        <a:ea typeface="Times New Roman"/>
                        <a:cs typeface="Times New Roman"/>
                        <a:sym typeface="Times New Roman"/>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GB" sz="1200">
                          <a:latin typeface="Times New Roman"/>
                          <a:ea typeface="Times New Roman"/>
                          <a:cs typeface="Times New Roman"/>
                          <a:sym typeface="Times New Roman"/>
                        </a:rPr>
                        <a:t>Saule Maulenkul</a:t>
                      </a:r>
                      <a:endParaRPr sz="1200">
                        <a:latin typeface="Times New Roman"/>
                        <a:ea typeface="Times New Roman"/>
                        <a:cs typeface="Times New Roman"/>
                        <a:sym typeface="Times New Roman"/>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bl>
          </a:graphicData>
        </a:graphic>
      </p:graphicFrame>
      <p:sp>
        <p:nvSpPr>
          <p:cNvPr id="489" name="Google Shape;489;gd0642d0631_0_15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GB"/>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gd0642d0631_0_1035"/>
          <p:cNvSpPr txBox="1">
            <a:spLocks noGrp="1"/>
          </p:cNvSpPr>
          <p:nvPr>
            <p:ph type="title"/>
          </p:nvPr>
        </p:nvSpPr>
        <p:spPr>
          <a:xfrm>
            <a:off x="3146300" y="2452025"/>
            <a:ext cx="349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000000"/>
                </a:solidFill>
              </a:rPr>
              <a:t>Objective</a:t>
            </a:r>
            <a:endParaRPr sz="2400">
              <a:solidFill>
                <a:srgbClr val="000000"/>
              </a:solidFill>
            </a:endParaRPr>
          </a:p>
        </p:txBody>
      </p:sp>
      <p:sp>
        <p:nvSpPr>
          <p:cNvPr id="102" name="Google Shape;102;gd0642d0631_0_1035"/>
          <p:cNvSpPr txBox="1">
            <a:spLocks noGrp="1"/>
          </p:cNvSpPr>
          <p:nvPr>
            <p:ph type="body" idx="1"/>
          </p:nvPr>
        </p:nvSpPr>
        <p:spPr>
          <a:xfrm>
            <a:off x="3146300" y="3024725"/>
            <a:ext cx="5464800" cy="3274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Char char="❖"/>
            </a:pPr>
            <a:r>
              <a:rPr lang="en-GB" sz="1400">
                <a:solidFill>
                  <a:srgbClr val="000000"/>
                </a:solidFill>
              </a:rPr>
              <a:t>To capture counter rotating vortices, Kelvin-Helmholtz instability and separation of flow at the back(recirculation vortices) by implementing different </a:t>
            </a:r>
            <a:r>
              <a:rPr lang="en-GB" sz="1400">
                <a:solidFill>
                  <a:srgbClr val="000000"/>
                </a:solidFill>
                <a:highlight>
                  <a:schemeClr val="accent3"/>
                </a:highlight>
              </a:rPr>
              <a:t>turbulence models.</a:t>
            </a:r>
            <a:endParaRPr sz="1400">
              <a:solidFill>
                <a:srgbClr val="000000"/>
              </a:solidFill>
              <a:highlight>
                <a:schemeClr val="accent3"/>
              </a:highlight>
            </a:endParaRPr>
          </a:p>
          <a:p>
            <a:pPr marL="0" lvl="0" indent="0" algn="l" rtl="0">
              <a:spcBef>
                <a:spcPts val="0"/>
              </a:spcBef>
              <a:spcAft>
                <a:spcPts val="0"/>
              </a:spcAft>
              <a:buNone/>
            </a:pPr>
            <a:endParaRPr sz="1400">
              <a:solidFill>
                <a:srgbClr val="000000"/>
              </a:solidFill>
              <a:highlight>
                <a:schemeClr val="accent5"/>
              </a:highlight>
            </a:endParaRPr>
          </a:p>
          <a:p>
            <a:pPr marL="457200" lvl="0" indent="-317500" algn="l" rtl="0">
              <a:spcBef>
                <a:spcPts val="0"/>
              </a:spcBef>
              <a:spcAft>
                <a:spcPts val="0"/>
              </a:spcAft>
              <a:buClr>
                <a:srgbClr val="000000"/>
              </a:buClr>
              <a:buSzPts val="1400"/>
              <a:buChar char="❖"/>
            </a:pPr>
            <a:r>
              <a:rPr lang="en-GB" sz="1400">
                <a:solidFill>
                  <a:srgbClr val="000000"/>
                </a:solidFill>
              </a:rPr>
              <a:t>Predict the </a:t>
            </a:r>
            <a:r>
              <a:rPr lang="en-GB" sz="1400">
                <a:solidFill>
                  <a:srgbClr val="000000"/>
                </a:solidFill>
                <a:highlight>
                  <a:schemeClr val="accent4"/>
                </a:highlight>
              </a:rPr>
              <a:t>drag coefficient</a:t>
            </a:r>
            <a:r>
              <a:rPr lang="en-GB" sz="1400">
                <a:solidFill>
                  <a:srgbClr val="000000"/>
                </a:solidFill>
              </a:rPr>
              <a:t> over Ahmed Body and compare it to experimental one.</a:t>
            </a:r>
            <a:endParaRPr sz="1400">
              <a:solidFill>
                <a:srgbClr val="000000"/>
              </a:solidFill>
            </a:endParaRPr>
          </a:p>
          <a:p>
            <a:pPr marL="0" lvl="0" indent="0" algn="l" rtl="0">
              <a:spcBef>
                <a:spcPts val="0"/>
              </a:spcBef>
              <a:spcAft>
                <a:spcPts val="0"/>
              </a:spcAft>
              <a:buNone/>
            </a:pPr>
            <a:endParaRPr sz="1400">
              <a:solidFill>
                <a:srgbClr val="000000"/>
              </a:solidFill>
            </a:endParaRPr>
          </a:p>
        </p:txBody>
      </p:sp>
      <p:pic>
        <p:nvPicPr>
          <p:cNvPr id="103" name="Google Shape;103;gd0642d0631_0_1035"/>
          <p:cNvPicPr preferRelativeResize="0"/>
          <p:nvPr/>
        </p:nvPicPr>
        <p:blipFill>
          <a:blip r:embed="rId3">
            <a:alphaModFix/>
          </a:blip>
          <a:stretch>
            <a:fillRect/>
          </a:stretch>
        </p:blipFill>
        <p:spPr>
          <a:xfrm>
            <a:off x="96325" y="1212362"/>
            <a:ext cx="2686050" cy="2800350"/>
          </a:xfrm>
          <a:prstGeom prst="rect">
            <a:avLst/>
          </a:prstGeom>
          <a:noFill/>
          <a:ln>
            <a:noFill/>
          </a:ln>
        </p:spPr>
      </p:pic>
      <p:sp>
        <p:nvSpPr>
          <p:cNvPr id="104" name="Google Shape;104;gd0642d0631_0_1035"/>
          <p:cNvSpPr txBox="1"/>
          <p:nvPr/>
        </p:nvSpPr>
        <p:spPr>
          <a:xfrm>
            <a:off x="430575" y="4079650"/>
            <a:ext cx="23043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Raleway"/>
                <a:ea typeface="Raleway"/>
                <a:cs typeface="Raleway"/>
                <a:sym typeface="Raleway"/>
              </a:rPr>
              <a:t>Flow separation at the back (Li et al., 2017)</a:t>
            </a:r>
            <a:endParaRPr>
              <a:latin typeface="Raleway"/>
              <a:ea typeface="Raleway"/>
              <a:cs typeface="Raleway"/>
              <a:sym typeface="Raleway"/>
            </a:endParaRPr>
          </a:p>
          <a:p>
            <a:pPr marL="0" lvl="0" indent="0" algn="ctr" rtl="0">
              <a:spcBef>
                <a:spcPts val="0"/>
              </a:spcBef>
              <a:spcAft>
                <a:spcPts val="0"/>
              </a:spcAft>
              <a:buNone/>
            </a:pPr>
            <a:endParaRPr>
              <a:latin typeface="Raleway"/>
              <a:ea typeface="Raleway"/>
              <a:cs typeface="Raleway"/>
              <a:sym typeface="Raleway"/>
            </a:endParaRPr>
          </a:p>
        </p:txBody>
      </p:sp>
      <p:sp>
        <p:nvSpPr>
          <p:cNvPr id="105" name="Google Shape;105;gd0642d0631_0_1035"/>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750"/>
              <a:buFont typeface="Arial"/>
              <a:buNone/>
            </a:pPr>
            <a:fld id="{00000000-1234-1234-1234-123412341234}" type="slidenum">
              <a:rPr lang="en-GB"/>
              <a:t>4</a:t>
            </a:fld>
            <a:endParaRPr/>
          </a:p>
        </p:txBody>
      </p:sp>
      <p:sp>
        <p:nvSpPr>
          <p:cNvPr id="106" name="Google Shape;106;gd0642d0631_0_1035"/>
          <p:cNvSpPr txBox="1"/>
          <p:nvPr/>
        </p:nvSpPr>
        <p:spPr>
          <a:xfrm>
            <a:off x="3146300" y="358350"/>
            <a:ext cx="5600700" cy="213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a:t>Project Aim</a:t>
            </a:r>
            <a:endParaRPr sz="2500"/>
          </a:p>
          <a:p>
            <a:pPr marL="0" lvl="0" indent="0" algn="l" rtl="0">
              <a:lnSpc>
                <a:spcPct val="115000"/>
              </a:lnSpc>
              <a:spcBef>
                <a:spcPts val="0"/>
              </a:spcBef>
              <a:spcAft>
                <a:spcPts val="0"/>
              </a:spcAft>
              <a:buNone/>
            </a:pPr>
            <a:endParaRPr sz="2400"/>
          </a:p>
          <a:p>
            <a:pPr marL="457200" lvl="0" indent="-317500" algn="l" rtl="0">
              <a:lnSpc>
                <a:spcPct val="115000"/>
              </a:lnSpc>
              <a:spcBef>
                <a:spcPts val="0"/>
              </a:spcBef>
              <a:spcAft>
                <a:spcPts val="0"/>
              </a:spcAft>
              <a:buSzPts val="1400"/>
              <a:buChar char="❖"/>
            </a:pPr>
            <a:r>
              <a:rPr lang="en-GB"/>
              <a:t>To perform Reynolds-Averaged Navier Stokes (</a:t>
            </a:r>
            <a:r>
              <a:rPr lang="en-GB">
                <a:highlight>
                  <a:schemeClr val="accent4"/>
                </a:highlight>
              </a:rPr>
              <a:t>RANS</a:t>
            </a:r>
            <a:r>
              <a:rPr lang="en-GB"/>
              <a:t>),Unsteady Reynolds-Averaged Navier Stokes (</a:t>
            </a:r>
            <a:r>
              <a:rPr lang="en-GB">
                <a:highlight>
                  <a:schemeClr val="accent4"/>
                </a:highlight>
              </a:rPr>
              <a:t>URANS</a:t>
            </a:r>
            <a:r>
              <a:rPr lang="en-GB"/>
              <a:t>), and Very Large Eddy Simulations (</a:t>
            </a:r>
            <a:r>
              <a:rPr lang="en-GB">
                <a:highlight>
                  <a:schemeClr val="accent4"/>
                </a:highlight>
              </a:rPr>
              <a:t>V-LES</a:t>
            </a:r>
            <a:r>
              <a:rPr lang="en-GB"/>
              <a:t>) in order to obtain drag coefficient over Ahmed Body and flow visualization behind the vehicle.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1000"/>
                                        <p:tgtEl>
                                          <p:spTgt spid="1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1"/>
                                        </p:tgtEl>
                                        <p:attrNameLst>
                                          <p:attrName>style.visibility</p:attrName>
                                        </p:attrNameLst>
                                      </p:cBhvr>
                                      <p:to>
                                        <p:strVal val="visible"/>
                                      </p:to>
                                    </p:set>
                                    <p:animEffect transition="in" filter="fade">
                                      <p:cBhvr>
                                        <p:cTn id="12" dur="1000"/>
                                        <p:tgtEl>
                                          <p:spTgt spid="10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3"/>
                                        </p:tgtEl>
                                        <p:attrNameLst>
                                          <p:attrName>style.visibility</p:attrName>
                                        </p:attrNameLst>
                                      </p:cBhvr>
                                      <p:to>
                                        <p:strVal val="visible"/>
                                      </p:to>
                                    </p:set>
                                    <p:animEffect transition="in" filter="fade">
                                      <p:cBhvr>
                                        <p:cTn id="17" dur="1000"/>
                                        <p:tgtEl>
                                          <p:spTgt spid="10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4"/>
                                        </p:tgtEl>
                                        <p:attrNameLst>
                                          <p:attrName>style.visibility</p:attrName>
                                        </p:attrNameLst>
                                      </p:cBhvr>
                                      <p:to>
                                        <p:strVal val="visible"/>
                                      </p:to>
                                    </p:set>
                                    <p:animEffect transition="in" filter="fade">
                                      <p:cBhvr>
                                        <p:cTn id="22" dur="1000"/>
                                        <p:tgtEl>
                                          <p:spTgt spid="10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
                                        </p:tgtEl>
                                        <p:attrNameLst>
                                          <p:attrName>style.visibility</p:attrName>
                                        </p:attrNameLst>
                                      </p:cBhvr>
                                      <p:to>
                                        <p:strVal val="visible"/>
                                      </p:to>
                                    </p:set>
                                    <p:animEffect transition="in" filter="fade">
                                      <p:cBhvr>
                                        <p:cTn id="27" dur="10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gd0642d0631_0_15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graphicFrame>
        <p:nvGraphicFramePr>
          <p:cNvPr id="495" name="Google Shape;495;gd0642d0631_0_1540"/>
          <p:cNvGraphicFramePr/>
          <p:nvPr/>
        </p:nvGraphicFramePr>
        <p:xfrm>
          <a:off x="463100" y="195525"/>
          <a:ext cx="7818400" cy="3271059"/>
        </p:xfrm>
        <a:graphic>
          <a:graphicData uri="http://schemas.openxmlformats.org/drawingml/2006/table">
            <a:tbl>
              <a:tblPr>
                <a:noFill/>
                <a:tableStyleId>{E07B88A8-9162-4BFE-8A02-8C248993467C}</a:tableStyleId>
              </a:tblPr>
              <a:tblGrid>
                <a:gridCol w="4643050"/>
                <a:gridCol w="3175350"/>
              </a:tblGrid>
              <a:tr h="518925">
                <a:tc>
                  <a:txBody>
                    <a:bodyPr/>
                    <a:lstStyle/>
                    <a:p>
                      <a:pPr marL="0" lvl="0" indent="0" algn="l" rtl="0">
                        <a:lnSpc>
                          <a:spcPct val="115000"/>
                        </a:lnSpc>
                        <a:spcBef>
                          <a:spcPts val="200"/>
                        </a:spcBef>
                        <a:spcAft>
                          <a:spcPts val="0"/>
                        </a:spcAft>
                        <a:buNone/>
                      </a:pPr>
                      <a:r>
                        <a:rPr lang="en-GB" sz="1200">
                          <a:latin typeface="Times New Roman"/>
                          <a:ea typeface="Times New Roman"/>
                          <a:cs typeface="Times New Roman"/>
                          <a:sym typeface="Times New Roman"/>
                        </a:rPr>
                        <a:t>RANS k-ε simulation results</a:t>
                      </a:r>
                      <a:endParaRPr sz="1200">
                        <a:latin typeface="Times New Roman"/>
                        <a:ea typeface="Times New Roman"/>
                        <a:cs typeface="Times New Roman"/>
                        <a:sym typeface="Times New Roman"/>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GB" sz="1200">
                          <a:latin typeface="Times New Roman"/>
                          <a:ea typeface="Times New Roman"/>
                          <a:cs typeface="Times New Roman"/>
                          <a:sym typeface="Times New Roman"/>
                        </a:rPr>
                        <a:t>Azamat Kabidollayev</a:t>
                      </a:r>
                      <a:endParaRPr sz="1200">
                        <a:latin typeface="Times New Roman"/>
                        <a:ea typeface="Times New Roman"/>
                        <a:cs typeface="Times New Roman"/>
                        <a:sym typeface="Times New Roman"/>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42900">
                <a:tc>
                  <a:txBody>
                    <a:bodyPr/>
                    <a:lstStyle/>
                    <a:p>
                      <a:pPr marL="0" lvl="0" indent="0" algn="l" rtl="0">
                        <a:lnSpc>
                          <a:spcPct val="115000"/>
                        </a:lnSpc>
                        <a:spcBef>
                          <a:spcPts val="1200"/>
                        </a:spcBef>
                        <a:spcAft>
                          <a:spcPts val="0"/>
                        </a:spcAft>
                        <a:buNone/>
                      </a:pPr>
                      <a:r>
                        <a:rPr lang="en-GB" sz="1200">
                          <a:latin typeface="Times New Roman"/>
                          <a:ea typeface="Times New Roman"/>
                          <a:cs typeface="Times New Roman"/>
                          <a:sym typeface="Times New Roman"/>
                        </a:rPr>
                        <a:t>RANS k-ω SST simulation results</a:t>
                      </a:r>
                      <a:endParaRPr sz="1200">
                        <a:latin typeface="Times New Roman"/>
                        <a:ea typeface="Times New Roman"/>
                        <a:cs typeface="Times New Roman"/>
                        <a:sym typeface="Times New Roman"/>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GB" sz="1200">
                          <a:latin typeface="Times New Roman"/>
                          <a:ea typeface="Times New Roman"/>
                          <a:cs typeface="Times New Roman"/>
                          <a:sym typeface="Times New Roman"/>
                        </a:rPr>
                        <a:t>Saule Maulenkul</a:t>
                      </a:r>
                      <a:endParaRPr sz="1200">
                        <a:latin typeface="Times New Roman"/>
                        <a:ea typeface="Times New Roman"/>
                        <a:cs typeface="Times New Roman"/>
                        <a:sym typeface="Times New Roman"/>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42900">
                <a:tc>
                  <a:txBody>
                    <a:bodyPr/>
                    <a:lstStyle/>
                    <a:p>
                      <a:pPr marL="0" lvl="0" indent="0" algn="l" rtl="0">
                        <a:lnSpc>
                          <a:spcPct val="115000"/>
                        </a:lnSpc>
                        <a:spcBef>
                          <a:spcPts val="1200"/>
                        </a:spcBef>
                        <a:spcAft>
                          <a:spcPts val="0"/>
                        </a:spcAft>
                        <a:buNone/>
                      </a:pPr>
                      <a:r>
                        <a:rPr lang="en-GB" sz="1200">
                          <a:latin typeface="Times New Roman"/>
                          <a:ea typeface="Times New Roman"/>
                          <a:cs typeface="Times New Roman"/>
                          <a:sym typeface="Times New Roman"/>
                        </a:rPr>
                        <a:t>URANS k-ω SST turbulence model results</a:t>
                      </a:r>
                      <a:endParaRPr sz="1200">
                        <a:latin typeface="Times New Roman"/>
                        <a:ea typeface="Times New Roman"/>
                        <a:cs typeface="Times New Roman"/>
                        <a:sym typeface="Times New Roman"/>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GB" sz="1200">
                          <a:latin typeface="Times New Roman"/>
                          <a:ea typeface="Times New Roman"/>
                          <a:cs typeface="Times New Roman"/>
                          <a:sym typeface="Times New Roman"/>
                        </a:rPr>
                        <a:t>Kaiyrbek Yerzhanov</a:t>
                      </a:r>
                      <a:endParaRPr sz="1200">
                        <a:latin typeface="Times New Roman"/>
                        <a:ea typeface="Times New Roman"/>
                        <a:cs typeface="Times New Roman"/>
                        <a:sym typeface="Times New Roman"/>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42900">
                <a:tc>
                  <a:txBody>
                    <a:bodyPr/>
                    <a:lstStyle/>
                    <a:p>
                      <a:pPr marL="0" lvl="0" indent="0" algn="l" rtl="0">
                        <a:lnSpc>
                          <a:spcPct val="115000"/>
                        </a:lnSpc>
                        <a:spcBef>
                          <a:spcPts val="1200"/>
                        </a:spcBef>
                        <a:spcAft>
                          <a:spcPts val="0"/>
                        </a:spcAft>
                        <a:buNone/>
                      </a:pPr>
                      <a:r>
                        <a:rPr lang="en-GB" sz="1200">
                          <a:latin typeface="Times New Roman"/>
                          <a:ea typeface="Times New Roman"/>
                          <a:cs typeface="Times New Roman"/>
                          <a:sym typeface="Times New Roman"/>
                        </a:rPr>
                        <a:t>VLES steady k-ω SST turbulence model results</a:t>
                      </a:r>
                      <a:endParaRPr sz="1200">
                        <a:latin typeface="Times New Roman"/>
                        <a:ea typeface="Times New Roman"/>
                        <a:cs typeface="Times New Roman"/>
                        <a:sym typeface="Times New Roman"/>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GB" sz="1200">
                          <a:latin typeface="Times New Roman"/>
                          <a:ea typeface="Times New Roman"/>
                          <a:cs typeface="Times New Roman"/>
                          <a:sym typeface="Times New Roman"/>
                        </a:rPr>
                        <a:t>Saule Maulenkul</a:t>
                      </a:r>
                      <a:endParaRPr sz="1200">
                        <a:latin typeface="Times New Roman"/>
                        <a:ea typeface="Times New Roman"/>
                        <a:cs typeface="Times New Roman"/>
                        <a:sym typeface="Times New Roman"/>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61950">
                <a:tc>
                  <a:txBody>
                    <a:bodyPr/>
                    <a:lstStyle/>
                    <a:p>
                      <a:pPr marL="0" lvl="0" indent="0" algn="l" rtl="0">
                        <a:lnSpc>
                          <a:spcPct val="115000"/>
                        </a:lnSpc>
                        <a:spcBef>
                          <a:spcPts val="1200"/>
                        </a:spcBef>
                        <a:spcAft>
                          <a:spcPts val="0"/>
                        </a:spcAft>
                        <a:buNone/>
                      </a:pPr>
                      <a:r>
                        <a:rPr lang="en-GB" sz="1200">
                          <a:latin typeface="Times New Roman"/>
                          <a:ea typeface="Times New Roman"/>
                          <a:cs typeface="Times New Roman"/>
                          <a:sym typeface="Times New Roman"/>
                        </a:rPr>
                        <a:t>VLES unsteady k-ω SST turbulence model results</a:t>
                      </a:r>
                      <a:endParaRPr sz="1200">
                        <a:latin typeface="Times New Roman"/>
                        <a:ea typeface="Times New Roman"/>
                        <a:cs typeface="Times New Roman"/>
                        <a:sym typeface="Times New Roman"/>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GB" sz="1200">
                          <a:latin typeface="Times New Roman"/>
                          <a:ea typeface="Times New Roman"/>
                          <a:cs typeface="Times New Roman"/>
                          <a:sym typeface="Times New Roman"/>
                        </a:rPr>
                        <a:t>Saule Maulenkul, Kaiyrbek Yerzhanov</a:t>
                      </a:r>
                      <a:endParaRPr sz="1200">
                        <a:latin typeface="Times New Roman"/>
                        <a:ea typeface="Times New Roman"/>
                        <a:cs typeface="Times New Roman"/>
                        <a:sym typeface="Times New Roman"/>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61950">
                <a:tc>
                  <a:txBody>
                    <a:bodyPr/>
                    <a:lstStyle/>
                    <a:p>
                      <a:pPr marL="0" lvl="0" indent="0" algn="l" rtl="0">
                        <a:lnSpc>
                          <a:spcPct val="115000"/>
                        </a:lnSpc>
                        <a:spcBef>
                          <a:spcPts val="1200"/>
                        </a:spcBef>
                        <a:spcAft>
                          <a:spcPts val="0"/>
                        </a:spcAft>
                        <a:buNone/>
                      </a:pPr>
                      <a:r>
                        <a:rPr lang="en-GB" sz="1200">
                          <a:latin typeface="Times New Roman"/>
                          <a:ea typeface="Times New Roman"/>
                          <a:cs typeface="Times New Roman"/>
                          <a:sym typeface="Times New Roman"/>
                        </a:rPr>
                        <a:t>Validation of simulation results with experimental data</a:t>
                      </a:r>
                      <a:endParaRPr sz="1200">
                        <a:latin typeface="Times New Roman"/>
                        <a:ea typeface="Times New Roman"/>
                        <a:cs typeface="Times New Roman"/>
                        <a:sym typeface="Times New Roman"/>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GB" sz="1200">
                          <a:latin typeface="Times New Roman"/>
                          <a:ea typeface="Times New Roman"/>
                          <a:cs typeface="Times New Roman"/>
                          <a:sym typeface="Times New Roman"/>
                        </a:rPr>
                        <a:t>Saule Maulenkul</a:t>
                      </a:r>
                      <a:endParaRPr sz="1200">
                        <a:latin typeface="Times New Roman"/>
                        <a:ea typeface="Times New Roman"/>
                        <a:cs typeface="Times New Roman"/>
                        <a:sym typeface="Times New Roman"/>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61950">
                <a:tc>
                  <a:txBody>
                    <a:bodyPr/>
                    <a:lstStyle/>
                    <a:p>
                      <a:pPr marL="0" lvl="0" indent="0" algn="l" rtl="0">
                        <a:lnSpc>
                          <a:spcPct val="115000"/>
                        </a:lnSpc>
                        <a:spcBef>
                          <a:spcPts val="1200"/>
                        </a:spcBef>
                        <a:spcAft>
                          <a:spcPts val="0"/>
                        </a:spcAft>
                        <a:buNone/>
                      </a:pPr>
                      <a:r>
                        <a:rPr lang="en-GB" sz="1200">
                          <a:latin typeface="Times New Roman"/>
                          <a:ea typeface="Times New Roman"/>
                          <a:cs typeface="Times New Roman"/>
                          <a:sym typeface="Times New Roman"/>
                        </a:rPr>
                        <a:t>Validation of velocity profile with experimental data</a:t>
                      </a:r>
                      <a:endParaRPr sz="1200">
                        <a:latin typeface="Times New Roman"/>
                        <a:ea typeface="Times New Roman"/>
                        <a:cs typeface="Times New Roman"/>
                        <a:sym typeface="Times New Roman"/>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GB" sz="1200">
                          <a:latin typeface="Times New Roman"/>
                          <a:ea typeface="Times New Roman"/>
                          <a:cs typeface="Times New Roman"/>
                          <a:sym typeface="Times New Roman"/>
                        </a:rPr>
                        <a:t>Kaiyrbek Yerzhanov</a:t>
                      </a:r>
                      <a:endParaRPr sz="1200">
                        <a:latin typeface="Times New Roman"/>
                        <a:ea typeface="Times New Roman"/>
                        <a:cs typeface="Times New Roman"/>
                        <a:sym typeface="Times New Roman"/>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33375">
                <a:tc>
                  <a:txBody>
                    <a:bodyPr/>
                    <a:lstStyle/>
                    <a:p>
                      <a:pPr marL="0" lvl="0" indent="0" algn="l" rtl="0">
                        <a:lnSpc>
                          <a:spcPct val="115000"/>
                        </a:lnSpc>
                        <a:spcBef>
                          <a:spcPts val="1200"/>
                        </a:spcBef>
                        <a:spcAft>
                          <a:spcPts val="0"/>
                        </a:spcAft>
                        <a:buNone/>
                      </a:pPr>
                      <a:r>
                        <a:rPr lang="en-GB" sz="1200">
                          <a:latin typeface="Times New Roman"/>
                          <a:ea typeface="Times New Roman"/>
                          <a:cs typeface="Times New Roman"/>
                          <a:sym typeface="Times New Roman"/>
                        </a:rPr>
                        <a:t>Conclusion</a:t>
                      </a:r>
                      <a:endParaRPr sz="1200">
                        <a:latin typeface="Times New Roman"/>
                        <a:ea typeface="Times New Roman"/>
                        <a:cs typeface="Times New Roman"/>
                        <a:sym typeface="Times New Roman"/>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GB" sz="1200">
                          <a:latin typeface="Times New Roman"/>
                          <a:ea typeface="Times New Roman"/>
                          <a:cs typeface="Times New Roman"/>
                          <a:sym typeface="Times New Roman"/>
                        </a:rPr>
                        <a:t>Kaiyrbek Yerzhanov</a:t>
                      </a:r>
                      <a:endParaRPr sz="1200">
                        <a:latin typeface="Times New Roman"/>
                        <a:ea typeface="Times New Roman"/>
                        <a:cs typeface="Times New Roman"/>
                        <a:sym typeface="Times New Roman"/>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bl>
          </a:graphicData>
        </a:graphic>
      </p:graphicFrame>
      <p:sp>
        <p:nvSpPr>
          <p:cNvPr id="496" name="Google Shape;496;gd0642d0631_0_15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GB"/>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500"/>
        <p:cNvGrpSpPr/>
        <p:nvPr/>
      </p:nvGrpSpPr>
      <p:grpSpPr>
        <a:xfrm>
          <a:off x="0" y="0"/>
          <a:ext cx="0" cy="0"/>
          <a:chOff x="0" y="0"/>
          <a:chExt cx="0" cy="0"/>
        </a:xfrm>
      </p:grpSpPr>
      <p:sp>
        <p:nvSpPr>
          <p:cNvPr id="501" name="Google Shape;501;gd52d6da7b5_0_0"/>
          <p:cNvSpPr txBox="1">
            <a:spLocks noGrp="1"/>
          </p:cNvSpPr>
          <p:nvPr>
            <p:ph type="body" idx="1"/>
          </p:nvPr>
        </p:nvSpPr>
        <p:spPr>
          <a:xfrm>
            <a:off x="311700" y="1140425"/>
            <a:ext cx="2954700" cy="3830700"/>
          </a:xfrm>
          <a:prstGeom prst="rect">
            <a:avLst/>
          </a:prstGeom>
          <a:ln w="9525" cap="flat" cmpd="sng">
            <a:solidFill>
              <a:schemeClr val="accent5"/>
            </a:solidFill>
            <a:prstDash val="solid"/>
            <a:round/>
            <a:headEnd type="none" w="sm" len="sm"/>
            <a:tailEnd type="none" w="sm" len="sm"/>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n-GB" sz="1200" i="1">
                <a:solidFill>
                  <a:srgbClr val="000000"/>
                </a:solidFill>
              </a:rPr>
              <a:t>application 	simpleFoam;</a:t>
            </a:r>
            <a:endParaRPr sz="1200" i="1">
              <a:solidFill>
                <a:srgbClr val="000000"/>
              </a:solidFill>
            </a:endParaRPr>
          </a:p>
          <a:p>
            <a:pPr marL="0" lvl="0" indent="0" algn="just" rtl="0">
              <a:lnSpc>
                <a:spcPct val="115000"/>
              </a:lnSpc>
              <a:spcBef>
                <a:spcPts val="1200"/>
              </a:spcBef>
              <a:spcAft>
                <a:spcPts val="0"/>
              </a:spcAft>
              <a:buNone/>
            </a:pPr>
            <a:r>
              <a:rPr lang="en-GB" sz="1200" i="1">
                <a:solidFill>
                  <a:srgbClr val="000000"/>
                </a:solidFill>
              </a:rPr>
              <a:t>startFrom       latestTime;</a:t>
            </a:r>
            <a:endParaRPr sz="1200" i="1">
              <a:solidFill>
                <a:srgbClr val="000000"/>
              </a:solidFill>
            </a:endParaRPr>
          </a:p>
          <a:p>
            <a:pPr marL="0" lvl="0" indent="0" algn="just" rtl="0">
              <a:lnSpc>
                <a:spcPct val="115000"/>
              </a:lnSpc>
              <a:spcBef>
                <a:spcPts val="1200"/>
              </a:spcBef>
              <a:spcAft>
                <a:spcPts val="0"/>
              </a:spcAft>
              <a:buNone/>
            </a:pPr>
            <a:r>
              <a:rPr lang="en-GB" sz="1200" i="1">
                <a:solidFill>
                  <a:srgbClr val="000000"/>
                </a:solidFill>
              </a:rPr>
              <a:t>startTime       0;</a:t>
            </a:r>
            <a:endParaRPr sz="1200" i="1">
              <a:solidFill>
                <a:srgbClr val="000000"/>
              </a:solidFill>
            </a:endParaRPr>
          </a:p>
          <a:p>
            <a:pPr marL="0" lvl="0" indent="0" algn="just" rtl="0">
              <a:lnSpc>
                <a:spcPct val="115000"/>
              </a:lnSpc>
              <a:spcBef>
                <a:spcPts val="1200"/>
              </a:spcBef>
              <a:spcAft>
                <a:spcPts val="0"/>
              </a:spcAft>
              <a:buNone/>
            </a:pPr>
            <a:endParaRPr sz="1200" i="1">
              <a:solidFill>
                <a:srgbClr val="000000"/>
              </a:solidFill>
            </a:endParaRPr>
          </a:p>
          <a:p>
            <a:pPr marL="0" lvl="0" indent="0" algn="just" rtl="0">
              <a:lnSpc>
                <a:spcPct val="115000"/>
              </a:lnSpc>
              <a:spcBef>
                <a:spcPts val="1200"/>
              </a:spcBef>
              <a:spcAft>
                <a:spcPts val="0"/>
              </a:spcAft>
              <a:buNone/>
            </a:pPr>
            <a:r>
              <a:rPr lang="en-GB" sz="1200" i="1">
                <a:solidFill>
                  <a:srgbClr val="000000"/>
                </a:solidFill>
              </a:rPr>
              <a:t>stopAt          endTime;</a:t>
            </a:r>
            <a:endParaRPr sz="1200" i="1">
              <a:solidFill>
                <a:srgbClr val="000000"/>
              </a:solidFill>
            </a:endParaRPr>
          </a:p>
          <a:p>
            <a:pPr marL="0" lvl="0" indent="0" algn="just" rtl="0">
              <a:lnSpc>
                <a:spcPct val="115000"/>
              </a:lnSpc>
              <a:spcBef>
                <a:spcPts val="1200"/>
              </a:spcBef>
              <a:spcAft>
                <a:spcPts val="0"/>
              </a:spcAft>
              <a:buNone/>
            </a:pPr>
            <a:r>
              <a:rPr lang="en-GB" sz="1200" i="1">
                <a:solidFill>
                  <a:srgbClr val="000000"/>
                </a:solidFill>
              </a:rPr>
              <a:t>endTime       1000;</a:t>
            </a:r>
            <a:endParaRPr sz="1200" i="1">
              <a:solidFill>
                <a:srgbClr val="000000"/>
              </a:solidFill>
            </a:endParaRPr>
          </a:p>
          <a:p>
            <a:pPr marL="0" lvl="0" indent="0" algn="just" rtl="0">
              <a:lnSpc>
                <a:spcPct val="115000"/>
              </a:lnSpc>
              <a:spcBef>
                <a:spcPts val="1200"/>
              </a:spcBef>
              <a:spcAft>
                <a:spcPts val="0"/>
              </a:spcAft>
              <a:buNone/>
            </a:pPr>
            <a:r>
              <a:rPr lang="en-GB" sz="1200" i="1">
                <a:solidFill>
                  <a:srgbClr val="000000"/>
                </a:solidFill>
              </a:rPr>
              <a:t>deltaT          1;</a:t>
            </a:r>
            <a:endParaRPr sz="1200" i="1">
              <a:solidFill>
                <a:srgbClr val="000000"/>
              </a:solidFill>
            </a:endParaRPr>
          </a:p>
          <a:p>
            <a:pPr marL="0" lvl="0" indent="0" algn="just" rtl="0">
              <a:lnSpc>
                <a:spcPct val="115000"/>
              </a:lnSpc>
              <a:spcBef>
                <a:spcPts val="1200"/>
              </a:spcBef>
              <a:spcAft>
                <a:spcPts val="0"/>
              </a:spcAft>
              <a:buNone/>
            </a:pPr>
            <a:endParaRPr sz="1200" i="1">
              <a:solidFill>
                <a:srgbClr val="000000"/>
              </a:solidFill>
            </a:endParaRPr>
          </a:p>
          <a:p>
            <a:pPr marL="0" lvl="0" indent="0" algn="just" rtl="0">
              <a:lnSpc>
                <a:spcPct val="115000"/>
              </a:lnSpc>
              <a:spcBef>
                <a:spcPts val="1200"/>
              </a:spcBef>
              <a:spcAft>
                <a:spcPts val="0"/>
              </a:spcAft>
              <a:buNone/>
            </a:pPr>
            <a:r>
              <a:rPr lang="en-GB" sz="1200" i="1">
                <a:solidFill>
                  <a:srgbClr val="000000"/>
                </a:solidFill>
                <a:highlight>
                  <a:srgbClr val="FFAB40"/>
                </a:highlight>
              </a:rPr>
              <a:t>writeInterval 100; </a:t>
            </a:r>
            <a:endParaRPr sz="1200" i="1">
              <a:solidFill>
                <a:srgbClr val="000000"/>
              </a:solidFill>
              <a:highlight>
                <a:srgbClr val="FFAB40"/>
              </a:highlight>
            </a:endParaRPr>
          </a:p>
          <a:p>
            <a:pPr marL="0" lvl="0" indent="0" algn="just" rtl="0">
              <a:lnSpc>
                <a:spcPct val="115000"/>
              </a:lnSpc>
              <a:spcBef>
                <a:spcPts val="1200"/>
              </a:spcBef>
              <a:spcAft>
                <a:spcPts val="0"/>
              </a:spcAft>
              <a:buNone/>
            </a:pPr>
            <a:r>
              <a:rPr lang="en-GB" sz="1200" i="1">
                <a:solidFill>
                  <a:srgbClr val="000000"/>
                </a:solidFill>
              </a:rPr>
              <a:t> writeFormat ascii;</a:t>
            </a:r>
            <a:endParaRPr sz="1200" i="1">
              <a:solidFill>
                <a:srgbClr val="000000"/>
              </a:solidFill>
            </a:endParaRPr>
          </a:p>
          <a:p>
            <a:pPr marL="0" lvl="0" indent="0" algn="l" rtl="0">
              <a:spcBef>
                <a:spcPts val="0"/>
              </a:spcBef>
              <a:spcAft>
                <a:spcPts val="0"/>
              </a:spcAft>
              <a:buNone/>
            </a:pPr>
            <a:endParaRPr/>
          </a:p>
        </p:txBody>
      </p:sp>
      <p:sp>
        <p:nvSpPr>
          <p:cNvPr id="502" name="Google Shape;502;gd52d6da7b5_0_0"/>
          <p:cNvSpPr txBox="1">
            <a:spLocks noGrp="1"/>
          </p:cNvSpPr>
          <p:nvPr>
            <p:ph type="body" idx="2"/>
          </p:nvPr>
        </p:nvSpPr>
        <p:spPr>
          <a:xfrm>
            <a:off x="4767675" y="1140425"/>
            <a:ext cx="2954700" cy="3803700"/>
          </a:xfrm>
          <a:prstGeom prst="rect">
            <a:avLst/>
          </a:prstGeom>
          <a:ln w="9525" cap="flat" cmpd="sng">
            <a:solidFill>
              <a:schemeClr val="accent5"/>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GB" sz="1200" i="1">
                <a:solidFill>
                  <a:srgbClr val="000000"/>
                </a:solidFill>
              </a:rPr>
              <a:t>application   pimpleFoam;</a:t>
            </a:r>
            <a:endParaRPr sz="1200" i="1">
              <a:solidFill>
                <a:srgbClr val="000000"/>
              </a:solidFill>
            </a:endParaRPr>
          </a:p>
          <a:p>
            <a:pPr marL="0" lvl="0" indent="0" algn="l" rtl="0">
              <a:lnSpc>
                <a:spcPct val="115000"/>
              </a:lnSpc>
              <a:spcBef>
                <a:spcPts val="1200"/>
              </a:spcBef>
              <a:spcAft>
                <a:spcPts val="0"/>
              </a:spcAft>
              <a:buNone/>
            </a:pPr>
            <a:r>
              <a:rPr lang="en-GB" sz="1200" i="1">
                <a:solidFill>
                  <a:srgbClr val="000000"/>
                </a:solidFill>
              </a:rPr>
              <a:t>startFrom     latestTime;</a:t>
            </a:r>
            <a:endParaRPr sz="1200" i="1">
              <a:solidFill>
                <a:srgbClr val="000000"/>
              </a:solidFill>
            </a:endParaRPr>
          </a:p>
          <a:p>
            <a:pPr marL="0" lvl="0" indent="0" algn="l" rtl="0">
              <a:lnSpc>
                <a:spcPct val="115000"/>
              </a:lnSpc>
              <a:spcBef>
                <a:spcPts val="1200"/>
              </a:spcBef>
              <a:spcAft>
                <a:spcPts val="0"/>
              </a:spcAft>
              <a:buNone/>
            </a:pPr>
            <a:r>
              <a:rPr lang="en-GB" sz="1200" i="1">
                <a:solidFill>
                  <a:srgbClr val="000000"/>
                </a:solidFill>
              </a:rPr>
              <a:t>startTime     0;</a:t>
            </a:r>
            <a:endParaRPr sz="1200" i="1">
              <a:solidFill>
                <a:srgbClr val="000000"/>
              </a:solidFill>
            </a:endParaRPr>
          </a:p>
          <a:p>
            <a:pPr marL="0" lvl="0" indent="0" algn="l" rtl="0">
              <a:lnSpc>
                <a:spcPct val="115000"/>
              </a:lnSpc>
              <a:spcBef>
                <a:spcPts val="1200"/>
              </a:spcBef>
              <a:spcAft>
                <a:spcPts val="0"/>
              </a:spcAft>
              <a:buNone/>
            </a:pPr>
            <a:endParaRPr sz="1200" i="1">
              <a:solidFill>
                <a:srgbClr val="000000"/>
              </a:solidFill>
            </a:endParaRPr>
          </a:p>
          <a:p>
            <a:pPr marL="0" lvl="0" indent="0" algn="l" rtl="0">
              <a:lnSpc>
                <a:spcPct val="100000"/>
              </a:lnSpc>
              <a:spcBef>
                <a:spcPts val="0"/>
              </a:spcBef>
              <a:spcAft>
                <a:spcPts val="0"/>
              </a:spcAft>
              <a:buNone/>
            </a:pPr>
            <a:r>
              <a:rPr lang="en-GB" sz="1200" i="1">
                <a:solidFill>
                  <a:srgbClr val="000000"/>
                </a:solidFill>
              </a:rPr>
              <a:t>stopAt        endTime; </a:t>
            </a:r>
            <a:endParaRPr sz="1200" i="1">
              <a:solidFill>
                <a:srgbClr val="000000"/>
              </a:solidFill>
            </a:endParaRPr>
          </a:p>
          <a:p>
            <a:pPr marL="0" lvl="0" indent="0" algn="l" rtl="0">
              <a:lnSpc>
                <a:spcPct val="100000"/>
              </a:lnSpc>
              <a:spcBef>
                <a:spcPts val="0"/>
              </a:spcBef>
              <a:spcAft>
                <a:spcPts val="0"/>
              </a:spcAft>
              <a:buNone/>
            </a:pPr>
            <a:endParaRPr sz="1200" i="1">
              <a:solidFill>
                <a:srgbClr val="000000"/>
              </a:solidFill>
            </a:endParaRPr>
          </a:p>
          <a:p>
            <a:pPr marL="0" lvl="0" indent="0" algn="l" rtl="0">
              <a:lnSpc>
                <a:spcPct val="115000"/>
              </a:lnSpc>
              <a:spcBef>
                <a:spcPts val="0"/>
              </a:spcBef>
              <a:spcAft>
                <a:spcPts val="0"/>
              </a:spcAft>
              <a:buNone/>
            </a:pPr>
            <a:r>
              <a:rPr lang="en-GB" sz="1200" i="1">
                <a:solidFill>
                  <a:srgbClr val="000000"/>
                </a:solidFill>
              </a:rPr>
              <a:t>endTime       1;</a:t>
            </a:r>
            <a:endParaRPr sz="1200" i="1">
              <a:solidFill>
                <a:srgbClr val="000000"/>
              </a:solidFill>
            </a:endParaRPr>
          </a:p>
          <a:p>
            <a:pPr marL="0" lvl="0" indent="0" algn="l" rtl="0">
              <a:lnSpc>
                <a:spcPct val="115000"/>
              </a:lnSpc>
              <a:spcBef>
                <a:spcPts val="0"/>
              </a:spcBef>
              <a:spcAft>
                <a:spcPts val="0"/>
              </a:spcAft>
              <a:buNone/>
            </a:pPr>
            <a:endParaRPr sz="1200" i="1">
              <a:solidFill>
                <a:srgbClr val="000000"/>
              </a:solidFill>
            </a:endParaRPr>
          </a:p>
          <a:p>
            <a:pPr marL="0" lvl="0" indent="0" algn="l" rtl="0">
              <a:spcBef>
                <a:spcPts val="0"/>
              </a:spcBef>
              <a:spcAft>
                <a:spcPts val="0"/>
              </a:spcAft>
              <a:buNone/>
            </a:pPr>
            <a:r>
              <a:rPr lang="en-GB" sz="1200" i="1">
                <a:solidFill>
                  <a:srgbClr val="000000"/>
                </a:solidFill>
              </a:rPr>
              <a:t>deltaT  	  0.0001</a:t>
            </a:r>
            <a:endParaRPr sz="1200" i="1">
              <a:solidFill>
                <a:srgbClr val="000000"/>
              </a:solidFill>
            </a:endParaRPr>
          </a:p>
          <a:p>
            <a:pPr marL="0" lvl="0" indent="0" algn="l" rtl="0">
              <a:spcBef>
                <a:spcPts val="0"/>
              </a:spcBef>
              <a:spcAft>
                <a:spcPts val="0"/>
              </a:spcAft>
              <a:buNone/>
            </a:pPr>
            <a:endParaRPr sz="1200" i="1">
              <a:solidFill>
                <a:srgbClr val="000000"/>
              </a:solidFill>
            </a:endParaRPr>
          </a:p>
          <a:p>
            <a:pPr marL="0" lvl="0" indent="0" algn="l" rtl="0">
              <a:spcBef>
                <a:spcPts val="0"/>
              </a:spcBef>
              <a:spcAft>
                <a:spcPts val="0"/>
              </a:spcAft>
              <a:buNone/>
            </a:pPr>
            <a:r>
              <a:rPr lang="en-GB" sz="1200" i="1">
                <a:solidFill>
                  <a:srgbClr val="000000"/>
                </a:solidFill>
              </a:rPr>
              <a:t>adjustTimeStep yes; </a:t>
            </a:r>
            <a:endParaRPr sz="1200" i="1">
              <a:solidFill>
                <a:srgbClr val="000000"/>
              </a:solidFill>
            </a:endParaRPr>
          </a:p>
          <a:p>
            <a:pPr marL="0" lvl="0" indent="0" algn="l" rtl="0">
              <a:spcBef>
                <a:spcPts val="0"/>
              </a:spcBef>
              <a:spcAft>
                <a:spcPts val="0"/>
              </a:spcAft>
              <a:buNone/>
            </a:pPr>
            <a:endParaRPr sz="1200" i="1">
              <a:solidFill>
                <a:srgbClr val="000000"/>
              </a:solidFill>
            </a:endParaRPr>
          </a:p>
          <a:p>
            <a:pPr marL="0" lvl="0" indent="0" algn="l" rtl="0">
              <a:spcBef>
                <a:spcPts val="0"/>
              </a:spcBef>
              <a:spcAft>
                <a:spcPts val="0"/>
              </a:spcAft>
              <a:buNone/>
            </a:pPr>
            <a:r>
              <a:rPr lang="en-GB" sz="1200" i="1">
                <a:solidFill>
                  <a:srgbClr val="000000"/>
                </a:solidFill>
                <a:highlight>
                  <a:srgbClr val="FFAB40"/>
                </a:highlight>
              </a:rPr>
              <a:t>maxCo 1.0; </a:t>
            </a:r>
            <a:endParaRPr sz="1200" i="1">
              <a:solidFill>
                <a:srgbClr val="000000"/>
              </a:solidFill>
              <a:highlight>
                <a:srgbClr val="FFAB40"/>
              </a:highlight>
            </a:endParaRPr>
          </a:p>
          <a:p>
            <a:pPr marL="0" lvl="0" indent="0" algn="l" rtl="0">
              <a:spcBef>
                <a:spcPts val="0"/>
              </a:spcBef>
              <a:spcAft>
                <a:spcPts val="0"/>
              </a:spcAft>
              <a:buNone/>
            </a:pPr>
            <a:endParaRPr sz="1200" i="1">
              <a:solidFill>
                <a:srgbClr val="000000"/>
              </a:solidFill>
            </a:endParaRPr>
          </a:p>
          <a:p>
            <a:pPr marL="0" lvl="0" indent="0" algn="l" rtl="0">
              <a:spcBef>
                <a:spcPts val="0"/>
              </a:spcBef>
              <a:spcAft>
                <a:spcPts val="0"/>
              </a:spcAft>
              <a:buNone/>
            </a:pPr>
            <a:r>
              <a:rPr lang="en-GB" sz="1200" i="1">
                <a:solidFill>
                  <a:srgbClr val="000000"/>
                </a:solidFill>
              </a:rPr>
              <a:t>maxDeltaT 0.001</a:t>
            </a:r>
            <a:endParaRPr sz="1200" i="1">
              <a:solidFill>
                <a:srgbClr val="000000"/>
              </a:solidFill>
            </a:endParaRPr>
          </a:p>
        </p:txBody>
      </p:sp>
      <p:sp>
        <p:nvSpPr>
          <p:cNvPr id="503" name="Google Shape;503;gd52d6da7b5_0_0"/>
          <p:cNvSpPr txBox="1"/>
          <p:nvPr/>
        </p:nvSpPr>
        <p:spPr>
          <a:xfrm>
            <a:off x="214675" y="75600"/>
            <a:ext cx="66747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a:t>SIMPLE and PIMPLE algorithm setup in controldict File</a:t>
            </a:r>
            <a:endParaRPr sz="2400"/>
          </a:p>
        </p:txBody>
      </p:sp>
      <p:sp>
        <p:nvSpPr>
          <p:cNvPr id="504" name="Google Shape;504;gd52d6da7b5_0_0"/>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750"/>
              <a:buFont typeface="Arial"/>
              <a:buNone/>
            </a:pPr>
            <a:fld id="{00000000-1234-1234-1234-123412341234}" type="slidenum">
              <a:rPr lang="en-GB"/>
              <a:t>41</a:t>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508"/>
        <p:cNvGrpSpPr/>
        <p:nvPr/>
      </p:nvGrpSpPr>
      <p:grpSpPr>
        <a:xfrm>
          <a:off x="0" y="0"/>
          <a:ext cx="0" cy="0"/>
          <a:chOff x="0" y="0"/>
          <a:chExt cx="0" cy="0"/>
        </a:xfrm>
      </p:grpSpPr>
      <p:sp>
        <p:nvSpPr>
          <p:cNvPr id="509" name="Google Shape;509;gd06ff22987_0_14"/>
          <p:cNvSpPr txBox="1">
            <a:spLocks noGrp="1"/>
          </p:cNvSpPr>
          <p:nvPr>
            <p:ph type="title"/>
          </p:nvPr>
        </p:nvSpPr>
        <p:spPr>
          <a:xfrm>
            <a:off x="311700" y="100758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510" name="Google Shape;510;gd06ff22987_0_14"/>
          <p:cNvPicPr preferRelativeResize="0"/>
          <p:nvPr/>
        </p:nvPicPr>
        <p:blipFill>
          <a:blip r:embed="rId3">
            <a:alphaModFix/>
          </a:blip>
          <a:stretch>
            <a:fillRect/>
          </a:stretch>
        </p:blipFill>
        <p:spPr>
          <a:xfrm>
            <a:off x="675400" y="1301387"/>
            <a:ext cx="6087380" cy="3258412"/>
          </a:xfrm>
          <a:prstGeom prst="rect">
            <a:avLst/>
          </a:prstGeom>
          <a:noFill/>
          <a:ln>
            <a:noFill/>
          </a:ln>
        </p:spPr>
      </p:pic>
      <p:sp>
        <p:nvSpPr>
          <p:cNvPr id="511" name="Google Shape;511;gd06ff22987_0_14"/>
          <p:cNvSpPr txBox="1"/>
          <p:nvPr/>
        </p:nvSpPr>
        <p:spPr>
          <a:xfrm>
            <a:off x="477725" y="188800"/>
            <a:ext cx="656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OpenFOAM structure (для себя)</a:t>
            </a:r>
            <a:endParaRPr/>
          </a:p>
        </p:txBody>
      </p:sp>
      <p:sp>
        <p:nvSpPr>
          <p:cNvPr id="512" name="Google Shape;512;gd06ff22987_0_14"/>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750"/>
              <a:buFont typeface="Arial"/>
              <a:buNone/>
            </a:pPr>
            <a:fld id="{00000000-1234-1234-1234-123412341234}" type="slidenum">
              <a:rPr lang="en-GB"/>
              <a:t>42</a:t>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516"/>
        <p:cNvGrpSpPr/>
        <p:nvPr/>
      </p:nvGrpSpPr>
      <p:grpSpPr>
        <a:xfrm>
          <a:off x="0" y="0"/>
          <a:ext cx="0" cy="0"/>
          <a:chOff x="0" y="0"/>
          <a:chExt cx="0" cy="0"/>
        </a:xfrm>
      </p:grpSpPr>
      <p:sp>
        <p:nvSpPr>
          <p:cNvPr id="517" name="Google Shape;517;gd06ff22987_0_0"/>
          <p:cNvSpPr txBox="1">
            <a:spLocks noGrp="1"/>
          </p:cNvSpPr>
          <p:nvPr>
            <p:ph type="title"/>
          </p:nvPr>
        </p:nvSpPr>
        <p:spPr>
          <a:xfrm>
            <a:off x="0" y="5283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latin typeface="Lato"/>
                <a:ea typeface="Lato"/>
                <a:cs typeface="Lato"/>
                <a:sym typeface="Lato"/>
              </a:rPr>
              <a:t>Solver settings in OpenFOAM</a:t>
            </a:r>
            <a:endParaRPr>
              <a:solidFill>
                <a:srgbClr val="000000"/>
              </a:solidFill>
              <a:latin typeface="Lato"/>
              <a:ea typeface="Lato"/>
              <a:cs typeface="Lato"/>
              <a:sym typeface="Lato"/>
            </a:endParaRPr>
          </a:p>
        </p:txBody>
      </p:sp>
      <p:sp>
        <p:nvSpPr>
          <p:cNvPr id="518" name="Google Shape;518;gd06ff22987_0_0"/>
          <p:cNvSpPr txBox="1">
            <a:spLocks noGrp="1"/>
          </p:cNvSpPr>
          <p:nvPr>
            <p:ph type="body" idx="1"/>
          </p:nvPr>
        </p:nvSpPr>
        <p:spPr>
          <a:xfrm>
            <a:off x="268550" y="1016375"/>
            <a:ext cx="8425800" cy="27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latin typeface="Raleway"/>
                <a:ea typeface="Raleway"/>
                <a:cs typeface="Raleway"/>
                <a:sym typeface="Raleway"/>
              </a:rPr>
              <a:t>Fvschemes file (Finite Volume Method)</a:t>
            </a:r>
            <a:endParaRPr>
              <a:solidFill>
                <a:srgbClr val="000000"/>
              </a:solidFill>
              <a:latin typeface="Raleway"/>
              <a:ea typeface="Raleway"/>
              <a:cs typeface="Raleway"/>
              <a:sym typeface="Raleway"/>
            </a:endParaRPr>
          </a:p>
          <a:p>
            <a:pPr marL="0" lvl="0" indent="0" algn="l" rtl="0">
              <a:spcBef>
                <a:spcPts val="0"/>
              </a:spcBef>
              <a:spcAft>
                <a:spcPts val="0"/>
              </a:spcAft>
              <a:buNone/>
            </a:pPr>
            <a:r>
              <a:rPr lang="en-GB">
                <a:solidFill>
                  <a:srgbClr val="000000"/>
                </a:solidFill>
                <a:latin typeface="Raleway"/>
                <a:ea typeface="Raleway"/>
                <a:cs typeface="Raleway"/>
                <a:sym typeface="Raleway"/>
              </a:rPr>
              <a:t>General Transport Equation         Navier-Stokes Equation            Gauss Divergence Theorem             Volume Integrals are become Surface Integrals            Interpolation of Cell centered values to the face centers            Midpoint rule of approximation(discretize)                  Time and space discretization              Linear Iterative solver of simple algorithm (fvsolution file)</a:t>
            </a:r>
            <a:endParaRPr>
              <a:solidFill>
                <a:srgbClr val="000000"/>
              </a:solidFill>
              <a:latin typeface="Raleway"/>
              <a:ea typeface="Raleway"/>
              <a:cs typeface="Raleway"/>
              <a:sym typeface="Raleway"/>
            </a:endParaRPr>
          </a:p>
          <a:p>
            <a:pPr marL="0" lvl="0" indent="0" algn="l" rtl="0">
              <a:spcBef>
                <a:spcPts val="0"/>
              </a:spcBef>
              <a:spcAft>
                <a:spcPts val="0"/>
              </a:spcAft>
              <a:buNone/>
            </a:pPr>
            <a:r>
              <a:rPr lang="en-GB">
                <a:solidFill>
                  <a:srgbClr val="000000"/>
                </a:solidFill>
                <a:latin typeface="Raleway"/>
                <a:ea typeface="Raleway"/>
                <a:cs typeface="Raleway"/>
                <a:sym typeface="Raleway"/>
              </a:rPr>
              <a:t>The main of Finite Volume Method has been achieved, by inverting PDE into algebraic equations, which can be solved by the linear-solvers.</a:t>
            </a:r>
            <a:endParaRPr>
              <a:solidFill>
                <a:srgbClr val="000000"/>
              </a:solidFill>
              <a:latin typeface="Raleway"/>
              <a:ea typeface="Raleway"/>
              <a:cs typeface="Raleway"/>
              <a:sym typeface="Raleway"/>
            </a:endParaRPr>
          </a:p>
        </p:txBody>
      </p:sp>
      <p:cxnSp>
        <p:nvCxnSpPr>
          <p:cNvPr id="519" name="Google Shape;519;gd06ff22987_0_0"/>
          <p:cNvCxnSpPr/>
          <p:nvPr/>
        </p:nvCxnSpPr>
        <p:spPr>
          <a:xfrm>
            <a:off x="3250400" y="1574425"/>
            <a:ext cx="539100" cy="5400"/>
          </a:xfrm>
          <a:prstGeom prst="straightConnector1">
            <a:avLst/>
          </a:prstGeom>
          <a:noFill/>
          <a:ln w="9525" cap="flat" cmpd="sng">
            <a:solidFill>
              <a:schemeClr val="dk2"/>
            </a:solidFill>
            <a:prstDash val="solid"/>
            <a:round/>
            <a:headEnd type="none" w="med" len="med"/>
            <a:tailEnd type="triangle" w="med" len="med"/>
          </a:ln>
        </p:spPr>
      </p:cxnSp>
      <p:cxnSp>
        <p:nvCxnSpPr>
          <p:cNvPr id="520" name="Google Shape;520;gd06ff22987_0_0"/>
          <p:cNvCxnSpPr/>
          <p:nvPr/>
        </p:nvCxnSpPr>
        <p:spPr>
          <a:xfrm rot="10800000" flipH="1">
            <a:off x="6257425" y="1574400"/>
            <a:ext cx="657900" cy="10800"/>
          </a:xfrm>
          <a:prstGeom prst="straightConnector1">
            <a:avLst/>
          </a:prstGeom>
          <a:noFill/>
          <a:ln w="9525" cap="flat" cmpd="sng">
            <a:solidFill>
              <a:schemeClr val="dk2"/>
            </a:solidFill>
            <a:prstDash val="solid"/>
            <a:round/>
            <a:headEnd type="none" w="med" len="med"/>
            <a:tailEnd type="triangle" w="med" len="med"/>
          </a:ln>
        </p:spPr>
      </p:cxnSp>
      <p:cxnSp>
        <p:nvCxnSpPr>
          <p:cNvPr id="521" name="Google Shape;521;gd06ff22987_0_0"/>
          <p:cNvCxnSpPr/>
          <p:nvPr/>
        </p:nvCxnSpPr>
        <p:spPr>
          <a:xfrm rot="10800000" flipH="1">
            <a:off x="2598025" y="1877800"/>
            <a:ext cx="749400" cy="5400"/>
          </a:xfrm>
          <a:prstGeom prst="straightConnector1">
            <a:avLst/>
          </a:prstGeom>
          <a:noFill/>
          <a:ln w="9525" cap="flat" cmpd="sng">
            <a:solidFill>
              <a:schemeClr val="dk2"/>
            </a:solidFill>
            <a:prstDash val="solid"/>
            <a:round/>
            <a:headEnd type="none" w="med" len="med"/>
            <a:tailEnd type="triangle" w="med" len="med"/>
          </a:ln>
        </p:spPr>
      </p:cxnSp>
      <p:cxnSp>
        <p:nvCxnSpPr>
          <p:cNvPr id="522" name="Google Shape;522;gd06ff22987_0_0"/>
          <p:cNvCxnSpPr/>
          <p:nvPr/>
        </p:nvCxnSpPr>
        <p:spPr>
          <a:xfrm rot="10800000" flipH="1">
            <a:off x="6234775" y="2205100"/>
            <a:ext cx="680400" cy="8400"/>
          </a:xfrm>
          <a:prstGeom prst="straightConnector1">
            <a:avLst/>
          </a:prstGeom>
          <a:noFill/>
          <a:ln w="9525" cap="flat" cmpd="sng">
            <a:solidFill>
              <a:schemeClr val="dk2"/>
            </a:solidFill>
            <a:prstDash val="solid"/>
            <a:round/>
            <a:headEnd type="none" w="med" len="med"/>
            <a:tailEnd type="triangle" w="med" len="med"/>
          </a:ln>
        </p:spPr>
      </p:cxnSp>
      <p:pic>
        <p:nvPicPr>
          <p:cNvPr id="523" name="Google Shape;523;gd06ff22987_0_0"/>
          <p:cNvPicPr preferRelativeResize="0"/>
          <p:nvPr/>
        </p:nvPicPr>
        <p:blipFill>
          <a:blip r:embed="rId3">
            <a:alphaModFix/>
          </a:blip>
          <a:stretch>
            <a:fillRect/>
          </a:stretch>
        </p:blipFill>
        <p:spPr>
          <a:xfrm>
            <a:off x="463750" y="3630800"/>
            <a:ext cx="7357276" cy="1134750"/>
          </a:xfrm>
          <a:prstGeom prst="rect">
            <a:avLst/>
          </a:prstGeom>
          <a:noFill/>
          <a:ln>
            <a:noFill/>
          </a:ln>
        </p:spPr>
      </p:pic>
      <p:cxnSp>
        <p:nvCxnSpPr>
          <p:cNvPr id="524" name="Google Shape;524;gd06ff22987_0_0"/>
          <p:cNvCxnSpPr/>
          <p:nvPr/>
        </p:nvCxnSpPr>
        <p:spPr>
          <a:xfrm>
            <a:off x="3029300" y="2528725"/>
            <a:ext cx="981300" cy="0"/>
          </a:xfrm>
          <a:prstGeom prst="straightConnector1">
            <a:avLst/>
          </a:prstGeom>
          <a:noFill/>
          <a:ln w="9525" cap="flat" cmpd="sng">
            <a:solidFill>
              <a:schemeClr val="dk2"/>
            </a:solidFill>
            <a:prstDash val="solid"/>
            <a:round/>
            <a:headEnd type="none" w="med" len="med"/>
            <a:tailEnd type="triangle" w="med" len="med"/>
          </a:ln>
        </p:spPr>
      </p:cxnSp>
      <p:cxnSp>
        <p:nvCxnSpPr>
          <p:cNvPr id="525" name="Google Shape;525;gd06ff22987_0_0"/>
          <p:cNvCxnSpPr/>
          <p:nvPr/>
        </p:nvCxnSpPr>
        <p:spPr>
          <a:xfrm>
            <a:off x="7206325" y="2528725"/>
            <a:ext cx="787200" cy="0"/>
          </a:xfrm>
          <a:prstGeom prst="straightConnector1">
            <a:avLst/>
          </a:prstGeom>
          <a:noFill/>
          <a:ln w="9525" cap="flat" cmpd="sng">
            <a:solidFill>
              <a:schemeClr val="dk2"/>
            </a:solidFill>
            <a:prstDash val="solid"/>
            <a:round/>
            <a:headEnd type="none" w="med" len="med"/>
            <a:tailEnd type="triangle" w="med" len="med"/>
          </a:ln>
        </p:spPr>
      </p:cxnSp>
      <p:sp>
        <p:nvSpPr>
          <p:cNvPr id="526" name="Google Shape;526;gd06ff22987_0_0"/>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750"/>
              <a:buFont typeface="Arial"/>
              <a:buNone/>
            </a:pPr>
            <a:fld id="{00000000-1234-1234-1234-123412341234}" type="slidenum">
              <a:rPr lang="en-GB"/>
              <a:t>43</a:t>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bg>
      <p:bgPr>
        <a:noFill/>
        <a:effectLst/>
      </p:bgPr>
    </p:bg>
    <p:spTree>
      <p:nvGrpSpPr>
        <p:cNvPr id="1" name="Shape 530"/>
        <p:cNvGrpSpPr/>
        <p:nvPr/>
      </p:nvGrpSpPr>
      <p:grpSpPr>
        <a:xfrm>
          <a:off x="0" y="0"/>
          <a:ext cx="0" cy="0"/>
          <a:chOff x="0" y="0"/>
          <a:chExt cx="0" cy="0"/>
        </a:xfrm>
      </p:grpSpPr>
      <p:sp>
        <p:nvSpPr>
          <p:cNvPr id="531" name="Google Shape;531;gd0642d0631_0_1163"/>
          <p:cNvSpPr txBox="1">
            <a:spLocks noGrp="1"/>
          </p:cNvSpPr>
          <p:nvPr>
            <p:ph type="title"/>
          </p:nvPr>
        </p:nvSpPr>
        <p:spPr>
          <a:xfrm>
            <a:off x="51025" y="0"/>
            <a:ext cx="5924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Calculation of drag coefficient</a:t>
            </a:r>
            <a:endParaRPr>
              <a:solidFill>
                <a:srgbClr val="000000"/>
              </a:solidFill>
            </a:endParaRPr>
          </a:p>
        </p:txBody>
      </p:sp>
      <p:sp>
        <p:nvSpPr>
          <p:cNvPr id="532" name="Google Shape;532;gd0642d0631_0_1163"/>
          <p:cNvSpPr txBox="1">
            <a:spLocks noGrp="1"/>
          </p:cNvSpPr>
          <p:nvPr>
            <p:ph type="body" idx="1"/>
          </p:nvPr>
        </p:nvSpPr>
        <p:spPr>
          <a:xfrm>
            <a:off x="294350" y="762150"/>
            <a:ext cx="4067100" cy="40344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just" rtl="0">
              <a:spcBef>
                <a:spcPts val="1200"/>
              </a:spcBef>
              <a:spcAft>
                <a:spcPts val="0"/>
              </a:spcAft>
              <a:buNone/>
            </a:pPr>
            <a:r>
              <a:rPr lang="en-GB" sz="1200" i="1">
                <a:solidFill>
                  <a:srgbClr val="000000"/>
                </a:solidFill>
              </a:rPr>
              <a:t>forceCoeffs1</a:t>
            </a:r>
            <a:endParaRPr sz="1200" i="1">
              <a:solidFill>
                <a:srgbClr val="000000"/>
              </a:solidFill>
            </a:endParaRPr>
          </a:p>
          <a:p>
            <a:pPr marL="0" lvl="0" indent="0" algn="just" rtl="0">
              <a:spcBef>
                <a:spcPts val="1200"/>
              </a:spcBef>
              <a:spcAft>
                <a:spcPts val="0"/>
              </a:spcAft>
              <a:buNone/>
            </a:pPr>
            <a:r>
              <a:rPr lang="en-GB" sz="1200" i="1">
                <a:solidFill>
                  <a:srgbClr val="000000"/>
                </a:solidFill>
              </a:rPr>
              <a:t>        	{</a:t>
            </a:r>
            <a:endParaRPr sz="1200" i="1">
              <a:solidFill>
                <a:srgbClr val="000000"/>
              </a:solidFill>
            </a:endParaRPr>
          </a:p>
          <a:p>
            <a:pPr marL="0" lvl="0" indent="0" algn="just" rtl="0">
              <a:spcBef>
                <a:spcPts val="1200"/>
              </a:spcBef>
              <a:spcAft>
                <a:spcPts val="0"/>
              </a:spcAft>
              <a:buNone/>
            </a:pPr>
            <a:r>
              <a:rPr lang="en-GB" sz="1200" i="1">
                <a:solidFill>
                  <a:srgbClr val="000000"/>
                </a:solidFill>
              </a:rPr>
              <a:t>	    	type        	forceCoeffs;</a:t>
            </a:r>
            <a:endParaRPr sz="1200" i="1">
              <a:solidFill>
                <a:srgbClr val="000000"/>
              </a:solidFill>
            </a:endParaRPr>
          </a:p>
          <a:p>
            <a:pPr marL="0" lvl="0" indent="0" algn="just" rtl="0">
              <a:spcBef>
                <a:spcPts val="1200"/>
              </a:spcBef>
              <a:spcAft>
                <a:spcPts val="0"/>
              </a:spcAft>
              <a:buNone/>
            </a:pPr>
            <a:r>
              <a:rPr lang="en-GB" sz="1200" i="1">
                <a:solidFill>
                  <a:srgbClr val="000000"/>
                </a:solidFill>
              </a:rPr>
              <a:t>        	libs        	("libforces.so");</a:t>
            </a:r>
            <a:endParaRPr sz="1200" i="1">
              <a:solidFill>
                <a:srgbClr val="000000"/>
              </a:solidFill>
            </a:endParaRPr>
          </a:p>
          <a:p>
            <a:pPr marL="0" lvl="0" indent="0" algn="just" rtl="0">
              <a:spcBef>
                <a:spcPts val="1200"/>
              </a:spcBef>
              <a:spcAft>
                <a:spcPts val="0"/>
              </a:spcAft>
              <a:buNone/>
            </a:pPr>
            <a:r>
              <a:rPr lang="en-GB" sz="1200" i="1">
                <a:solidFill>
                  <a:srgbClr val="000000"/>
                </a:solidFill>
              </a:rPr>
              <a:t>	    	</a:t>
            </a:r>
            <a:r>
              <a:rPr lang="en-GB" sz="1200" i="1">
                <a:solidFill>
                  <a:srgbClr val="000000"/>
                </a:solidFill>
                <a:highlight>
                  <a:schemeClr val="accent4"/>
                </a:highlight>
              </a:rPr>
              <a:t>patches     	(body);</a:t>
            </a:r>
            <a:endParaRPr sz="1200" i="1">
              <a:solidFill>
                <a:srgbClr val="000000"/>
              </a:solidFill>
              <a:highlight>
                <a:schemeClr val="accent4"/>
              </a:highlight>
            </a:endParaRPr>
          </a:p>
          <a:p>
            <a:pPr marL="0" lvl="0" indent="0" algn="just" rtl="0">
              <a:spcBef>
                <a:spcPts val="1200"/>
              </a:spcBef>
              <a:spcAft>
                <a:spcPts val="0"/>
              </a:spcAft>
              <a:buNone/>
            </a:pPr>
            <a:r>
              <a:rPr lang="en-GB" sz="1200" i="1">
                <a:solidFill>
                  <a:srgbClr val="000000"/>
                </a:solidFill>
              </a:rPr>
              <a:t>        	</a:t>
            </a:r>
            <a:r>
              <a:rPr lang="en-GB" sz="1200" i="1">
                <a:solidFill>
                  <a:srgbClr val="000000"/>
                </a:solidFill>
                <a:highlight>
                  <a:schemeClr val="accent4"/>
                </a:highlight>
              </a:rPr>
              <a:t>magUInf     	40;</a:t>
            </a:r>
            <a:endParaRPr sz="1200" i="1">
              <a:solidFill>
                <a:srgbClr val="000000"/>
              </a:solidFill>
              <a:highlight>
                <a:schemeClr val="accent4"/>
              </a:highlight>
            </a:endParaRPr>
          </a:p>
          <a:p>
            <a:pPr marL="0" lvl="0" indent="0" algn="just" rtl="0">
              <a:spcBef>
                <a:spcPts val="1200"/>
              </a:spcBef>
              <a:spcAft>
                <a:spcPts val="0"/>
              </a:spcAft>
              <a:buNone/>
            </a:pPr>
            <a:r>
              <a:rPr lang="en-GB" sz="1200" i="1">
                <a:solidFill>
                  <a:srgbClr val="000000"/>
                </a:solidFill>
              </a:rPr>
              <a:t>        	rho     	rhoInf;</a:t>
            </a:r>
            <a:endParaRPr sz="1200" i="1">
              <a:solidFill>
                <a:srgbClr val="000000"/>
              </a:solidFill>
            </a:endParaRPr>
          </a:p>
          <a:p>
            <a:pPr marL="0" lvl="0" indent="0" algn="just" rtl="0">
              <a:spcBef>
                <a:spcPts val="1200"/>
              </a:spcBef>
              <a:spcAft>
                <a:spcPts val="0"/>
              </a:spcAft>
              <a:buNone/>
            </a:pPr>
            <a:r>
              <a:rPr lang="en-GB" sz="1200" i="1">
                <a:solidFill>
                  <a:srgbClr val="000000"/>
                </a:solidFill>
              </a:rPr>
              <a:t>       	rhoInf  	1.225;</a:t>
            </a:r>
            <a:endParaRPr sz="1200" i="1">
              <a:solidFill>
                <a:srgbClr val="000000"/>
              </a:solidFill>
            </a:endParaRPr>
          </a:p>
          <a:p>
            <a:pPr marL="0" lvl="0" indent="0" algn="just" rtl="0">
              <a:spcBef>
                <a:spcPts val="1200"/>
              </a:spcBef>
              <a:spcAft>
                <a:spcPts val="0"/>
              </a:spcAft>
              <a:buNone/>
            </a:pPr>
            <a:r>
              <a:rPr lang="en-GB" sz="1200" i="1">
                <a:solidFill>
                  <a:srgbClr val="000000"/>
                </a:solidFill>
              </a:rPr>
              <a:t>       	</a:t>
            </a:r>
            <a:r>
              <a:rPr lang="en-GB" sz="1200" i="1">
                <a:solidFill>
                  <a:srgbClr val="000000"/>
                </a:solidFill>
                <a:highlight>
                  <a:schemeClr val="accent4"/>
                </a:highlight>
              </a:rPr>
              <a:t>dragDir     	(0 1 0);</a:t>
            </a:r>
            <a:endParaRPr sz="1200" i="1">
              <a:solidFill>
                <a:srgbClr val="000000"/>
              </a:solidFill>
              <a:highlight>
                <a:schemeClr val="accent4"/>
              </a:highlight>
            </a:endParaRPr>
          </a:p>
          <a:p>
            <a:pPr marL="0" lvl="0" indent="0" algn="just" rtl="0">
              <a:spcBef>
                <a:spcPts val="1200"/>
              </a:spcBef>
              <a:spcAft>
                <a:spcPts val="0"/>
              </a:spcAft>
              <a:buNone/>
            </a:pPr>
            <a:r>
              <a:rPr lang="en-GB" sz="1200" i="1">
                <a:solidFill>
                  <a:srgbClr val="000000"/>
                </a:solidFill>
              </a:rPr>
              <a:t>      	lRef        	1.04;</a:t>
            </a:r>
            <a:endParaRPr sz="1200" i="1">
              <a:solidFill>
                <a:srgbClr val="000000"/>
              </a:solidFill>
            </a:endParaRPr>
          </a:p>
          <a:p>
            <a:pPr marL="0" lvl="0" indent="0" algn="just" rtl="0">
              <a:spcBef>
                <a:spcPts val="1200"/>
              </a:spcBef>
              <a:spcAft>
                <a:spcPts val="0"/>
              </a:spcAft>
              <a:buNone/>
            </a:pPr>
            <a:r>
              <a:rPr lang="en-GB" sz="1200" i="1">
                <a:solidFill>
                  <a:srgbClr val="000000"/>
                </a:solidFill>
              </a:rPr>
              <a:t>    	Aref        	0.112;</a:t>
            </a:r>
            <a:endParaRPr sz="1200" i="1">
              <a:solidFill>
                <a:srgbClr val="000000"/>
              </a:solidFill>
            </a:endParaRPr>
          </a:p>
          <a:p>
            <a:pPr marL="0" lvl="0" indent="0" algn="l" rtl="0">
              <a:spcBef>
                <a:spcPts val="1200"/>
              </a:spcBef>
              <a:spcAft>
                <a:spcPts val="0"/>
              </a:spcAft>
              <a:buNone/>
            </a:pPr>
            <a:endParaRPr/>
          </a:p>
        </p:txBody>
      </p:sp>
      <p:pic>
        <p:nvPicPr>
          <p:cNvPr id="533" name="Google Shape;533;gd0642d0631_0_1163"/>
          <p:cNvPicPr preferRelativeResize="0"/>
          <p:nvPr/>
        </p:nvPicPr>
        <p:blipFill>
          <a:blip r:embed="rId3">
            <a:alphaModFix/>
          </a:blip>
          <a:stretch>
            <a:fillRect/>
          </a:stretch>
        </p:blipFill>
        <p:spPr>
          <a:xfrm>
            <a:off x="4614900" y="1744213"/>
            <a:ext cx="4286250" cy="1952625"/>
          </a:xfrm>
          <a:prstGeom prst="rect">
            <a:avLst/>
          </a:prstGeom>
          <a:noFill/>
          <a:ln>
            <a:noFill/>
          </a:ln>
        </p:spPr>
      </p:pic>
      <p:sp>
        <p:nvSpPr>
          <p:cNvPr id="534" name="Google Shape;534;gd0642d0631_0_1163"/>
          <p:cNvSpPr txBox="1"/>
          <p:nvPr/>
        </p:nvSpPr>
        <p:spPr>
          <a:xfrm>
            <a:off x="5258025" y="3781850"/>
            <a:ext cx="3000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i="1"/>
              <a:t>Fluid domain and Ahmed Body </a:t>
            </a:r>
            <a:endParaRPr/>
          </a:p>
        </p:txBody>
      </p:sp>
      <p:sp>
        <p:nvSpPr>
          <p:cNvPr id="535" name="Google Shape;535;gd0642d0631_0_1163"/>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750"/>
              <a:buFont typeface="Arial"/>
              <a:buNone/>
            </a:pPr>
            <a:fld id="{00000000-1234-1234-1234-123412341234}" type="slidenum">
              <a:rPr lang="en-GB"/>
              <a:t>44</a:t>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539"/>
        <p:cNvGrpSpPr/>
        <p:nvPr/>
      </p:nvGrpSpPr>
      <p:grpSpPr>
        <a:xfrm>
          <a:off x="0" y="0"/>
          <a:ext cx="0" cy="0"/>
          <a:chOff x="0" y="0"/>
          <a:chExt cx="0" cy="0"/>
        </a:xfrm>
      </p:grpSpPr>
      <p:sp>
        <p:nvSpPr>
          <p:cNvPr id="540" name="Google Shape;540;gd0642d0631_0_1172"/>
          <p:cNvSpPr txBox="1">
            <a:spLocks noGrp="1"/>
          </p:cNvSpPr>
          <p:nvPr>
            <p:ph type="title"/>
          </p:nvPr>
        </p:nvSpPr>
        <p:spPr>
          <a:xfrm>
            <a:off x="311700" y="10503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Vorticity visualization</a:t>
            </a:r>
            <a:endParaRPr>
              <a:solidFill>
                <a:srgbClr val="000000"/>
              </a:solidFill>
            </a:endParaRPr>
          </a:p>
        </p:txBody>
      </p:sp>
      <p:sp>
        <p:nvSpPr>
          <p:cNvPr id="541" name="Google Shape;541;gd0642d0631_0_1172"/>
          <p:cNvSpPr txBox="1">
            <a:spLocks noGrp="1"/>
          </p:cNvSpPr>
          <p:nvPr>
            <p:ph type="body" idx="2"/>
          </p:nvPr>
        </p:nvSpPr>
        <p:spPr>
          <a:xfrm>
            <a:off x="311700" y="756350"/>
            <a:ext cx="4344600" cy="4468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202124"/>
              </a:buClr>
              <a:buSzPts val="1800"/>
              <a:buFont typeface="Raleway"/>
              <a:buChar char="➔"/>
            </a:pPr>
            <a:r>
              <a:rPr lang="en-GB" b="1">
                <a:solidFill>
                  <a:srgbClr val="202124"/>
                </a:solidFill>
                <a:highlight>
                  <a:srgbClr val="FFFFFF"/>
                </a:highlight>
              </a:rPr>
              <a:t>Vorticity</a:t>
            </a:r>
            <a:r>
              <a:rPr lang="en-GB">
                <a:solidFill>
                  <a:srgbClr val="202124"/>
                </a:solidFill>
                <a:highlight>
                  <a:srgbClr val="FFFFFF"/>
                </a:highlight>
              </a:rPr>
              <a:t> gives a measure of the rotation of the fluid </a:t>
            </a:r>
            <a:r>
              <a:rPr lang="en-GB">
                <a:solidFill>
                  <a:srgbClr val="2E2E2E"/>
                </a:solidFill>
              </a:rPr>
              <a:t>and is defined as the curl of the velocity</a:t>
            </a:r>
            <a:r>
              <a:rPr lang="en-GB">
                <a:solidFill>
                  <a:srgbClr val="202124"/>
                </a:solidFill>
                <a:highlight>
                  <a:srgbClr val="FFFFFF"/>
                </a:highlight>
              </a:rPr>
              <a:t> </a:t>
            </a:r>
            <a:endParaRPr>
              <a:solidFill>
                <a:srgbClr val="202124"/>
              </a:solidFill>
              <a:highlight>
                <a:srgbClr val="FFFFFF"/>
              </a:highlight>
            </a:endParaRPr>
          </a:p>
          <a:p>
            <a:pPr marL="457200" lvl="0" indent="-342900" algn="l" rtl="0">
              <a:spcBef>
                <a:spcPts val="0"/>
              </a:spcBef>
              <a:spcAft>
                <a:spcPts val="0"/>
              </a:spcAft>
              <a:buClr>
                <a:srgbClr val="000000"/>
              </a:buClr>
              <a:buSzPts val="1800"/>
              <a:buFont typeface="Raleway"/>
              <a:buChar char="➔"/>
            </a:pPr>
            <a:r>
              <a:rPr lang="en-GB" b="1">
                <a:solidFill>
                  <a:srgbClr val="000000"/>
                </a:solidFill>
              </a:rPr>
              <a:t>Q-criteria</a:t>
            </a:r>
            <a:r>
              <a:rPr lang="en-GB">
                <a:solidFill>
                  <a:srgbClr val="000000"/>
                </a:solidFill>
              </a:rPr>
              <a:t> is added to vorticity function, which indicates structures of turbulent flow. Q is the second invariant of the velocity gradient (▿u)</a:t>
            </a:r>
            <a:endParaRPr>
              <a:solidFill>
                <a:srgbClr val="000000"/>
              </a:solidFill>
            </a:endParaRPr>
          </a:p>
          <a:p>
            <a:pPr marL="0" lvl="0" indent="0" algn="l" rtl="0">
              <a:spcBef>
                <a:spcPts val="0"/>
              </a:spcBef>
              <a:spcAft>
                <a:spcPts val="0"/>
              </a:spcAft>
              <a:buNone/>
            </a:pPr>
            <a:endParaRPr>
              <a:solidFill>
                <a:srgbClr val="000000"/>
              </a:solidFill>
            </a:endParaRPr>
          </a:p>
          <a:p>
            <a:pPr marL="0" lvl="0" indent="0" algn="l" rtl="0">
              <a:spcBef>
                <a:spcPts val="0"/>
              </a:spcBef>
              <a:spcAft>
                <a:spcPts val="0"/>
              </a:spcAft>
              <a:buNone/>
            </a:pPr>
            <a:r>
              <a:rPr lang="en-GB">
                <a:solidFill>
                  <a:srgbClr val="000000"/>
                </a:solidFill>
              </a:rPr>
              <a:t>The vorticity and Q-criteria are sub-dictionary functions located in </a:t>
            </a:r>
            <a:r>
              <a:rPr lang="en-GB" i="1">
                <a:solidFill>
                  <a:srgbClr val="000000"/>
                </a:solidFill>
              </a:rPr>
              <a:t>controlDict</a:t>
            </a:r>
            <a:r>
              <a:rPr lang="en-GB">
                <a:solidFill>
                  <a:srgbClr val="000000"/>
                </a:solidFill>
              </a:rPr>
              <a:t> file as a Post-processing objects. </a:t>
            </a:r>
            <a:endParaRPr>
              <a:solidFill>
                <a:srgbClr val="000000"/>
              </a:solidFill>
            </a:endParaRPr>
          </a:p>
        </p:txBody>
      </p:sp>
      <p:pic>
        <p:nvPicPr>
          <p:cNvPr id="542" name="Google Shape;542;gd0642d0631_0_1172"/>
          <p:cNvPicPr preferRelativeResize="0"/>
          <p:nvPr/>
        </p:nvPicPr>
        <p:blipFill rotWithShape="1">
          <a:blip r:embed="rId3">
            <a:alphaModFix/>
          </a:blip>
          <a:srcRect b="52658"/>
          <a:stretch/>
        </p:blipFill>
        <p:spPr>
          <a:xfrm>
            <a:off x="5570350" y="722375"/>
            <a:ext cx="2720425" cy="2139099"/>
          </a:xfrm>
          <a:prstGeom prst="rect">
            <a:avLst/>
          </a:prstGeom>
          <a:noFill/>
          <a:ln>
            <a:noFill/>
          </a:ln>
        </p:spPr>
      </p:pic>
      <p:pic>
        <p:nvPicPr>
          <p:cNvPr id="543" name="Google Shape;543;gd0642d0631_0_1172"/>
          <p:cNvPicPr preferRelativeResize="0"/>
          <p:nvPr/>
        </p:nvPicPr>
        <p:blipFill rotWithShape="1">
          <a:blip r:embed="rId3">
            <a:alphaModFix/>
          </a:blip>
          <a:srcRect t="50433"/>
          <a:stretch/>
        </p:blipFill>
        <p:spPr>
          <a:xfrm>
            <a:off x="5570350" y="2906123"/>
            <a:ext cx="2720425" cy="2076602"/>
          </a:xfrm>
          <a:prstGeom prst="rect">
            <a:avLst/>
          </a:prstGeom>
          <a:noFill/>
          <a:ln>
            <a:noFill/>
          </a:ln>
        </p:spPr>
      </p:pic>
      <p:sp>
        <p:nvSpPr>
          <p:cNvPr id="544" name="Google Shape;544;gd0642d0631_0_1172"/>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750"/>
              <a:buFont typeface="Arial"/>
              <a:buNone/>
            </a:pPr>
            <a:fld id="{00000000-1234-1234-1234-123412341234}" type="slidenum">
              <a:rPr lang="en-GB"/>
              <a:t>45</a:t>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548"/>
        <p:cNvGrpSpPr/>
        <p:nvPr/>
      </p:nvGrpSpPr>
      <p:grpSpPr>
        <a:xfrm>
          <a:off x="0" y="0"/>
          <a:ext cx="0" cy="0"/>
          <a:chOff x="0" y="0"/>
          <a:chExt cx="0" cy="0"/>
        </a:xfrm>
      </p:grpSpPr>
      <p:sp>
        <p:nvSpPr>
          <p:cNvPr id="549" name="Google Shape;549;gd0642d0631_0_1155"/>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750"/>
              <a:buFont typeface="Arial"/>
              <a:buNone/>
            </a:pPr>
            <a:fld id="{00000000-1234-1234-1234-123412341234}" type="slidenum">
              <a:rPr lang="en-GB"/>
              <a:t>46</a:t>
            </a:fld>
            <a:endParaRPr/>
          </a:p>
        </p:txBody>
      </p:sp>
      <p:sp>
        <p:nvSpPr>
          <p:cNvPr id="550" name="Google Shape;550;gd0642d0631_0_1155"/>
          <p:cNvSpPr txBox="1"/>
          <p:nvPr/>
        </p:nvSpPr>
        <p:spPr>
          <a:xfrm>
            <a:off x="178300" y="0"/>
            <a:ext cx="75561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600"/>
              <a:t>SIMPLE and PIMPLE algorithm</a:t>
            </a:r>
            <a:endParaRPr sz="2600"/>
          </a:p>
        </p:txBody>
      </p:sp>
      <p:sp>
        <p:nvSpPr>
          <p:cNvPr id="551" name="Google Shape;551;gd0642d0631_0_1155"/>
          <p:cNvSpPr txBox="1"/>
          <p:nvPr/>
        </p:nvSpPr>
        <p:spPr>
          <a:xfrm>
            <a:off x="342925" y="4816500"/>
            <a:ext cx="46731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t>The representation of SIMPLE algorithm(WolfDynamics, 2019)</a:t>
            </a:r>
            <a:endParaRPr sz="1200"/>
          </a:p>
        </p:txBody>
      </p:sp>
      <p:sp>
        <p:nvSpPr>
          <p:cNvPr id="552" name="Google Shape;552;gd0642d0631_0_1155"/>
          <p:cNvSpPr txBox="1"/>
          <p:nvPr/>
        </p:nvSpPr>
        <p:spPr>
          <a:xfrm>
            <a:off x="558625" y="641525"/>
            <a:ext cx="3779400" cy="4240200"/>
          </a:xfrm>
          <a:prstGeom prst="rect">
            <a:avLst/>
          </a:prstGeom>
          <a:noFill/>
          <a:ln w="9525" cap="flat" cmpd="sng">
            <a:solidFill>
              <a:srgbClr val="FFAB4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553" name="Google Shape;553;gd0642d0631_0_1155"/>
          <p:cNvPicPr preferRelativeResize="0"/>
          <p:nvPr/>
        </p:nvPicPr>
        <p:blipFill>
          <a:blip r:embed="rId3">
            <a:alphaModFix/>
          </a:blip>
          <a:stretch>
            <a:fillRect/>
          </a:stretch>
        </p:blipFill>
        <p:spPr>
          <a:xfrm>
            <a:off x="5201001" y="601513"/>
            <a:ext cx="3488399" cy="4101875"/>
          </a:xfrm>
          <a:prstGeom prst="rect">
            <a:avLst/>
          </a:prstGeom>
          <a:noFill/>
          <a:ln w="9525" cap="flat" cmpd="sng">
            <a:solidFill>
              <a:srgbClr val="FFAB40"/>
            </a:solidFill>
            <a:prstDash val="solid"/>
            <a:round/>
            <a:headEnd type="none" w="sm" len="sm"/>
            <a:tailEnd type="none" w="sm" len="sm"/>
          </a:ln>
        </p:spPr>
      </p:pic>
      <p:sp>
        <p:nvSpPr>
          <p:cNvPr id="554" name="Google Shape;554;gd0642d0631_0_1155"/>
          <p:cNvSpPr txBox="1"/>
          <p:nvPr/>
        </p:nvSpPr>
        <p:spPr>
          <a:xfrm>
            <a:off x="5427150" y="4616400"/>
            <a:ext cx="3203100" cy="769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t>The representation of PIMPLE algorithm (OpenFOAM, 2016)</a:t>
            </a:r>
            <a:endParaRPr sz="1200"/>
          </a:p>
          <a:p>
            <a:pPr marL="0" lvl="0" indent="0" algn="l" rtl="0">
              <a:spcBef>
                <a:spcPts val="0"/>
              </a:spcBef>
              <a:spcAft>
                <a:spcPts val="0"/>
              </a:spcAft>
              <a:buNone/>
            </a:pPr>
            <a:endParaRPr/>
          </a:p>
        </p:txBody>
      </p:sp>
      <p:sp>
        <p:nvSpPr>
          <p:cNvPr id="555" name="Google Shape;555;gd0642d0631_0_1155"/>
          <p:cNvSpPr txBox="1"/>
          <p:nvPr/>
        </p:nvSpPr>
        <p:spPr>
          <a:xfrm>
            <a:off x="-48525" y="2598825"/>
            <a:ext cx="72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RANS </a:t>
            </a:r>
            <a:endParaRPr/>
          </a:p>
        </p:txBody>
      </p:sp>
      <p:sp>
        <p:nvSpPr>
          <p:cNvPr id="556" name="Google Shape;556;gd0642d0631_0_1155"/>
          <p:cNvSpPr txBox="1"/>
          <p:nvPr/>
        </p:nvSpPr>
        <p:spPr>
          <a:xfrm>
            <a:off x="4397363" y="2625800"/>
            <a:ext cx="932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URANS</a:t>
            </a:r>
            <a:endParaRPr/>
          </a:p>
          <a:p>
            <a:pPr marL="0" lvl="0" indent="0" algn="l" rtl="0">
              <a:spcBef>
                <a:spcPts val="0"/>
              </a:spcBef>
              <a:spcAft>
                <a:spcPts val="0"/>
              </a:spcAft>
              <a:buNone/>
            </a:pPr>
            <a:r>
              <a:rPr lang="en-GB"/>
              <a:t> V-LES</a:t>
            </a:r>
            <a:endParaRPr/>
          </a:p>
        </p:txBody>
      </p:sp>
      <p:pic>
        <p:nvPicPr>
          <p:cNvPr id="557" name="Google Shape;557;gd0642d0631_0_1155"/>
          <p:cNvPicPr preferRelativeResize="0"/>
          <p:nvPr/>
        </p:nvPicPr>
        <p:blipFill>
          <a:blip r:embed="rId4">
            <a:alphaModFix/>
          </a:blip>
          <a:stretch>
            <a:fillRect/>
          </a:stretch>
        </p:blipFill>
        <p:spPr>
          <a:xfrm>
            <a:off x="1065925" y="671200"/>
            <a:ext cx="2944812" cy="4180852"/>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561"/>
        <p:cNvGrpSpPr/>
        <p:nvPr/>
      </p:nvGrpSpPr>
      <p:grpSpPr>
        <a:xfrm>
          <a:off x="0" y="0"/>
          <a:ext cx="0" cy="0"/>
          <a:chOff x="0" y="0"/>
          <a:chExt cx="0" cy="0"/>
        </a:xfrm>
      </p:grpSpPr>
      <p:sp>
        <p:nvSpPr>
          <p:cNvPr id="562" name="Google Shape;562;gd0642d0631_0_1578"/>
          <p:cNvSpPr txBox="1">
            <a:spLocks noGrp="1"/>
          </p:cNvSpPr>
          <p:nvPr>
            <p:ph type="body" idx="4294967295"/>
          </p:nvPr>
        </p:nvSpPr>
        <p:spPr>
          <a:xfrm>
            <a:off x="311701" y="1995619"/>
            <a:ext cx="3999900" cy="2073900"/>
          </a:xfrm>
          <a:prstGeom prst="rect">
            <a:avLst/>
          </a:prstGeom>
          <a:noFill/>
          <a:ln>
            <a:noFill/>
          </a:ln>
        </p:spPr>
        <p:txBody>
          <a:bodyPr spcFirstLastPara="1" wrap="square" lIns="68550" tIns="68550" rIns="68550" bIns="68550" anchor="t" anchorCtr="0">
            <a:noAutofit/>
          </a:bodyPr>
          <a:lstStyle/>
          <a:p>
            <a:pPr marL="0" lvl="0" indent="0" algn="l" rtl="0">
              <a:lnSpc>
                <a:spcPct val="115000"/>
              </a:lnSpc>
              <a:spcBef>
                <a:spcPts val="0"/>
              </a:spcBef>
              <a:spcAft>
                <a:spcPts val="1200"/>
              </a:spcAft>
              <a:buSzPts val="1800"/>
              <a:buNone/>
            </a:pPr>
            <a:endParaRPr sz="2000">
              <a:solidFill>
                <a:schemeClr val="lt1"/>
              </a:solidFill>
            </a:endParaRPr>
          </a:p>
        </p:txBody>
      </p:sp>
      <p:sp>
        <p:nvSpPr>
          <p:cNvPr id="563" name="Google Shape;563;gd0642d0631_0_1578"/>
          <p:cNvSpPr txBox="1">
            <a:spLocks noGrp="1"/>
          </p:cNvSpPr>
          <p:nvPr>
            <p:ph type="body" idx="4294967295"/>
          </p:nvPr>
        </p:nvSpPr>
        <p:spPr>
          <a:xfrm>
            <a:off x="4832402" y="1995544"/>
            <a:ext cx="3999900" cy="2073900"/>
          </a:xfrm>
          <a:prstGeom prst="rect">
            <a:avLst/>
          </a:prstGeom>
          <a:noFill/>
          <a:ln>
            <a:noFill/>
          </a:ln>
        </p:spPr>
        <p:txBody>
          <a:bodyPr spcFirstLastPara="1" wrap="square" lIns="68550" tIns="68550" rIns="68550" bIns="68550" anchor="t" anchorCtr="0">
            <a:noAutofit/>
          </a:bodyPr>
          <a:lstStyle/>
          <a:p>
            <a:pPr marL="0" lvl="0" indent="0" algn="l" rtl="0">
              <a:lnSpc>
                <a:spcPct val="115000"/>
              </a:lnSpc>
              <a:spcBef>
                <a:spcPts val="0"/>
              </a:spcBef>
              <a:spcAft>
                <a:spcPts val="1200"/>
              </a:spcAft>
              <a:buSzPts val="1800"/>
              <a:buNone/>
            </a:pPr>
            <a:endParaRPr sz="2000">
              <a:solidFill>
                <a:schemeClr val="lt1"/>
              </a:solidFill>
            </a:endParaRPr>
          </a:p>
        </p:txBody>
      </p:sp>
      <p:sp>
        <p:nvSpPr>
          <p:cNvPr id="564" name="Google Shape;564;gd0642d0631_0_1578"/>
          <p:cNvSpPr txBox="1"/>
          <p:nvPr/>
        </p:nvSpPr>
        <p:spPr>
          <a:xfrm>
            <a:off x="311700" y="76068"/>
            <a:ext cx="6659100" cy="648000"/>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chemeClr val="dk1"/>
              </a:buClr>
              <a:buSzPts val="2800"/>
              <a:buFont typeface="Arial"/>
              <a:buNone/>
            </a:pPr>
            <a:endParaRPr/>
          </a:p>
        </p:txBody>
      </p:sp>
      <p:sp>
        <p:nvSpPr>
          <p:cNvPr id="565" name="Google Shape;565;gd0642d0631_0_1578"/>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750"/>
              <a:buFont typeface="Arial"/>
              <a:buNone/>
            </a:pPr>
            <a:fld id="{00000000-1234-1234-1234-123412341234}" type="slidenum">
              <a:rPr lang="en-GB"/>
              <a:t>47</a:t>
            </a:fld>
            <a:endParaRPr/>
          </a:p>
        </p:txBody>
      </p:sp>
      <p:pic>
        <p:nvPicPr>
          <p:cNvPr id="566" name="Google Shape;566;gd0642d0631_0_1578"/>
          <p:cNvPicPr preferRelativeResize="0"/>
          <p:nvPr/>
        </p:nvPicPr>
        <p:blipFill>
          <a:blip r:embed="rId3">
            <a:alphaModFix/>
          </a:blip>
          <a:stretch>
            <a:fillRect/>
          </a:stretch>
        </p:blipFill>
        <p:spPr>
          <a:xfrm>
            <a:off x="0" y="878431"/>
            <a:ext cx="9144000" cy="349073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570"/>
        <p:cNvGrpSpPr/>
        <p:nvPr/>
      </p:nvGrpSpPr>
      <p:grpSpPr>
        <a:xfrm>
          <a:off x="0" y="0"/>
          <a:ext cx="0" cy="0"/>
          <a:chOff x="0" y="0"/>
          <a:chExt cx="0" cy="0"/>
        </a:xfrm>
      </p:grpSpPr>
      <p:sp>
        <p:nvSpPr>
          <p:cNvPr id="571" name="Google Shape;571;gd398a4f055_0_1"/>
          <p:cNvSpPr txBox="1">
            <a:spLocks noGrp="1"/>
          </p:cNvSpPr>
          <p:nvPr>
            <p:ph type="title"/>
          </p:nvPr>
        </p:nvSpPr>
        <p:spPr>
          <a:xfrm>
            <a:off x="311700" y="100758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2" name="Google Shape;572;gd398a4f055_0_1"/>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750"/>
              <a:buFont typeface="Arial"/>
              <a:buNone/>
            </a:pPr>
            <a:fld id="{00000000-1234-1234-1234-123412341234}" type="slidenum">
              <a:rPr lang="en-GB"/>
              <a:t>48</a:t>
            </a:fld>
            <a:endParaRPr/>
          </a:p>
        </p:txBody>
      </p:sp>
      <p:sp>
        <p:nvSpPr>
          <p:cNvPr id="573" name="Google Shape;573;gd398a4f055_0_1"/>
          <p:cNvSpPr txBox="1">
            <a:spLocks noGrp="1"/>
          </p:cNvSpPr>
          <p:nvPr>
            <p:ph type="body" idx="1"/>
          </p:nvPr>
        </p:nvSpPr>
        <p:spPr>
          <a:xfrm>
            <a:off x="311703" y="1803575"/>
            <a:ext cx="3999900" cy="27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4" name="Google Shape;574;gd398a4f055_0_1"/>
          <p:cNvSpPr txBox="1">
            <a:spLocks noGrp="1"/>
          </p:cNvSpPr>
          <p:nvPr>
            <p:ph type="body" idx="2"/>
          </p:nvPr>
        </p:nvSpPr>
        <p:spPr>
          <a:xfrm>
            <a:off x="4832403" y="1803475"/>
            <a:ext cx="3999900" cy="27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575" name="Google Shape;575;gd398a4f055_0_1"/>
          <p:cNvPicPr preferRelativeResize="0"/>
          <p:nvPr/>
        </p:nvPicPr>
        <p:blipFill>
          <a:blip r:embed="rId3">
            <a:alphaModFix/>
          </a:blip>
          <a:stretch>
            <a:fillRect/>
          </a:stretch>
        </p:blipFill>
        <p:spPr>
          <a:xfrm>
            <a:off x="-34725" y="1079474"/>
            <a:ext cx="9143999" cy="3308551"/>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
        <p:cNvGrpSpPr/>
        <p:nvPr/>
      </p:nvGrpSpPr>
      <p:grpSpPr>
        <a:xfrm>
          <a:off x="0" y="0"/>
          <a:ext cx="0" cy="0"/>
          <a:chOff x="0" y="0"/>
          <a:chExt cx="0" cy="0"/>
        </a:xfrm>
      </p:grpSpPr>
      <p:pic>
        <p:nvPicPr>
          <p:cNvPr id="111" name="Google Shape;111;gd0642d0631_0_1043"/>
          <p:cNvPicPr preferRelativeResize="0"/>
          <p:nvPr/>
        </p:nvPicPr>
        <p:blipFill>
          <a:blip r:embed="rId4">
            <a:alphaModFix/>
          </a:blip>
          <a:stretch>
            <a:fillRect/>
          </a:stretch>
        </p:blipFill>
        <p:spPr>
          <a:xfrm>
            <a:off x="102075" y="2621325"/>
            <a:ext cx="4888500" cy="1861900"/>
          </a:xfrm>
          <a:prstGeom prst="rect">
            <a:avLst/>
          </a:prstGeom>
          <a:noFill/>
          <a:ln>
            <a:noFill/>
          </a:ln>
        </p:spPr>
      </p:pic>
      <p:sp>
        <p:nvSpPr>
          <p:cNvPr id="112" name="Google Shape;112;gd0642d0631_0_1043"/>
          <p:cNvSpPr txBox="1"/>
          <p:nvPr/>
        </p:nvSpPr>
        <p:spPr>
          <a:xfrm>
            <a:off x="140025" y="4483225"/>
            <a:ext cx="4812600" cy="11082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1200"/>
              </a:spcBef>
              <a:spcAft>
                <a:spcPts val="0"/>
              </a:spcAft>
              <a:buNone/>
            </a:pPr>
            <a:r>
              <a:rPr lang="en-GB" sz="1200" i="1"/>
              <a:t>Velocity distribution perpendicular to the surface with subsequent flow separation (Genta and Morello, 2009)</a:t>
            </a:r>
            <a:endParaRPr sz="1200" i="1"/>
          </a:p>
          <a:p>
            <a:pPr marL="0" lvl="0" indent="0" algn="l" rtl="0">
              <a:spcBef>
                <a:spcPts val="1200"/>
              </a:spcBef>
              <a:spcAft>
                <a:spcPts val="0"/>
              </a:spcAft>
              <a:buNone/>
            </a:pPr>
            <a:endParaRPr/>
          </a:p>
        </p:txBody>
      </p:sp>
      <p:sp>
        <p:nvSpPr>
          <p:cNvPr id="113" name="Google Shape;113;gd0642d0631_0_1043"/>
          <p:cNvSpPr txBox="1"/>
          <p:nvPr/>
        </p:nvSpPr>
        <p:spPr>
          <a:xfrm>
            <a:off x="5124300" y="4837225"/>
            <a:ext cx="410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14" name="Google Shape;114;gd0642d0631_0_1043"/>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750"/>
              <a:buFont typeface="Arial"/>
              <a:buNone/>
            </a:pPr>
            <a:fld id="{00000000-1234-1234-1234-123412341234}" type="slidenum">
              <a:rPr lang="en-GB"/>
              <a:t>5</a:t>
            </a:fld>
            <a:endParaRPr/>
          </a:p>
        </p:txBody>
      </p:sp>
      <p:pic>
        <p:nvPicPr>
          <p:cNvPr id="115" name="Google Shape;115;gd0642d0631_0_1043"/>
          <p:cNvPicPr preferRelativeResize="0"/>
          <p:nvPr/>
        </p:nvPicPr>
        <p:blipFill>
          <a:blip r:embed="rId5">
            <a:alphaModFix/>
          </a:blip>
          <a:stretch>
            <a:fillRect/>
          </a:stretch>
        </p:blipFill>
        <p:spPr>
          <a:xfrm>
            <a:off x="5124300" y="2637875"/>
            <a:ext cx="3905250" cy="1828800"/>
          </a:xfrm>
          <a:prstGeom prst="rect">
            <a:avLst/>
          </a:prstGeom>
          <a:noFill/>
          <a:ln>
            <a:noFill/>
          </a:ln>
        </p:spPr>
      </p:pic>
      <p:sp>
        <p:nvSpPr>
          <p:cNvPr id="116" name="Google Shape;116;gd0642d0631_0_1043"/>
          <p:cNvSpPr txBox="1"/>
          <p:nvPr/>
        </p:nvSpPr>
        <p:spPr>
          <a:xfrm>
            <a:off x="4921200" y="4483225"/>
            <a:ext cx="4222800" cy="9789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0"/>
              </a:spcAft>
              <a:buNone/>
            </a:pPr>
            <a:r>
              <a:rPr lang="en-GB" sz="1200" i="1"/>
              <a:t>Kelvin-Helmholtz effect observed in the clouds (Vujinovic, 2015)</a:t>
            </a:r>
            <a:endParaRPr sz="1200" i="1"/>
          </a:p>
          <a:p>
            <a:pPr marL="0" lvl="0" indent="0" algn="l" rtl="0">
              <a:spcBef>
                <a:spcPts val="1200"/>
              </a:spcBef>
              <a:spcAft>
                <a:spcPts val="0"/>
              </a:spcAft>
              <a:buNone/>
            </a:pPr>
            <a:endParaRPr/>
          </a:p>
        </p:txBody>
      </p:sp>
      <p:sp>
        <p:nvSpPr>
          <p:cNvPr id="117" name="Google Shape;117;gd0642d0631_0_1043"/>
          <p:cNvSpPr txBox="1"/>
          <p:nvPr/>
        </p:nvSpPr>
        <p:spPr>
          <a:xfrm>
            <a:off x="231325" y="140625"/>
            <a:ext cx="30000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900">
                <a:solidFill>
                  <a:schemeClr val="lt1"/>
                </a:solidFill>
              </a:rPr>
              <a:t>Introduction</a:t>
            </a:r>
            <a:endParaRPr sz="2900">
              <a:solidFill>
                <a:schemeClr val="lt1"/>
              </a:solidFill>
            </a:endParaRPr>
          </a:p>
        </p:txBody>
      </p:sp>
      <p:sp>
        <p:nvSpPr>
          <p:cNvPr id="118" name="Google Shape;118;gd0642d0631_0_1043"/>
          <p:cNvSpPr txBox="1"/>
          <p:nvPr/>
        </p:nvSpPr>
        <p:spPr>
          <a:xfrm>
            <a:off x="321450" y="1014625"/>
            <a:ext cx="8699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highlight>
                  <a:srgbClr val="FFAB40"/>
                </a:highlight>
              </a:rPr>
              <a:t>Flow separation</a:t>
            </a:r>
            <a:r>
              <a:rPr lang="en-GB"/>
              <a:t> is the process which occurs because of lack of energetic flow and flow’s inability to move past sharp edges (Sivaraj et.al, 2018).</a:t>
            </a:r>
            <a:endParaRPr sz="1600"/>
          </a:p>
        </p:txBody>
      </p:sp>
      <p:sp>
        <p:nvSpPr>
          <p:cNvPr id="119" name="Google Shape;119;gd0642d0631_0_1043"/>
          <p:cNvSpPr txBox="1"/>
          <p:nvPr/>
        </p:nvSpPr>
        <p:spPr>
          <a:xfrm>
            <a:off x="321450" y="1697750"/>
            <a:ext cx="8699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highlight>
                  <a:srgbClr val="FFAB40"/>
                </a:highlight>
              </a:rPr>
              <a:t>Kelvin-Helmholtz instability</a:t>
            </a:r>
            <a:r>
              <a:rPr lang="en-GB"/>
              <a:t> is free shear layer instability resulted due to the separation of boundary layer from the wall (Vujinovic, 2015). </a:t>
            </a:r>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gd0642d0631_0_1584"/>
          <p:cNvSpPr txBox="1"/>
          <p:nvPr/>
        </p:nvSpPr>
        <p:spPr>
          <a:xfrm>
            <a:off x="311700" y="76068"/>
            <a:ext cx="6659100" cy="648000"/>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chemeClr val="dk1"/>
              </a:buClr>
              <a:buSzPts val="2800"/>
              <a:buFont typeface="Arial"/>
              <a:buNone/>
            </a:pPr>
            <a:endParaRPr/>
          </a:p>
        </p:txBody>
      </p:sp>
      <p:sp>
        <p:nvSpPr>
          <p:cNvPr id="125" name="Google Shape;125;gd0642d0631_0_1584"/>
          <p:cNvSpPr txBox="1">
            <a:spLocks noGrp="1"/>
          </p:cNvSpPr>
          <p:nvPr>
            <p:ph type="title"/>
          </p:nvPr>
        </p:nvSpPr>
        <p:spPr>
          <a:xfrm>
            <a:off x="311700" y="151375"/>
            <a:ext cx="3746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2800"/>
              <a:buFont typeface="Arial"/>
              <a:buNone/>
            </a:pPr>
            <a:r>
              <a:rPr lang="en-GB">
                <a:solidFill>
                  <a:schemeClr val="lt1"/>
                </a:solidFill>
              </a:rPr>
              <a:t>Introduction</a:t>
            </a:r>
            <a:endParaRPr>
              <a:solidFill>
                <a:schemeClr val="lt1"/>
              </a:solidFill>
            </a:endParaRPr>
          </a:p>
        </p:txBody>
      </p:sp>
      <p:pic>
        <p:nvPicPr>
          <p:cNvPr id="126" name="Google Shape;126;gd0642d0631_0_1584"/>
          <p:cNvPicPr preferRelativeResize="0"/>
          <p:nvPr/>
        </p:nvPicPr>
        <p:blipFill>
          <a:blip r:embed="rId3">
            <a:alphaModFix/>
          </a:blip>
          <a:stretch>
            <a:fillRect/>
          </a:stretch>
        </p:blipFill>
        <p:spPr>
          <a:xfrm>
            <a:off x="311700" y="1939263"/>
            <a:ext cx="4540475" cy="2289625"/>
          </a:xfrm>
          <a:prstGeom prst="rect">
            <a:avLst/>
          </a:prstGeom>
          <a:noFill/>
          <a:ln>
            <a:noFill/>
          </a:ln>
        </p:spPr>
      </p:pic>
      <p:pic>
        <p:nvPicPr>
          <p:cNvPr id="127" name="Google Shape;127;gd0642d0631_0_1584"/>
          <p:cNvPicPr preferRelativeResize="0"/>
          <p:nvPr/>
        </p:nvPicPr>
        <p:blipFill>
          <a:blip r:embed="rId4">
            <a:alphaModFix/>
          </a:blip>
          <a:stretch>
            <a:fillRect/>
          </a:stretch>
        </p:blipFill>
        <p:spPr>
          <a:xfrm>
            <a:off x="5851976" y="1876686"/>
            <a:ext cx="1913500" cy="2352200"/>
          </a:xfrm>
          <a:prstGeom prst="rect">
            <a:avLst/>
          </a:prstGeom>
          <a:noFill/>
          <a:ln>
            <a:noFill/>
          </a:ln>
        </p:spPr>
      </p:pic>
      <p:sp>
        <p:nvSpPr>
          <p:cNvPr id="128" name="Google Shape;128;gd0642d0631_0_1584"/>
          <p:cNvSpPr txBox="1"/>
          <p:nvPr/>
        </p:nvSpPr>
        <p:spPr>
          <a:xfrm>
            <a:off x="1873725" y="4312200"/>
            <a:ext cx="4872300" cy="8313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1200"/>
              </a:spcBef>
              <a:spcAft>
                <a:spcPts val="0"/>
              </a:spcAft>
              <a:buNone/>
            </a:pPr>
            <a:r>
              <a:rPr lang="en-GB" sz="1200" i="1"/>
              <a:t>Ahmed body and its dimensions (Ahmed et al., 1984)</a:t>
            </a:r>
            <a:endParaRPr sz="1200" i="1"/>
          </a:p>
          <a:p>
            <a:pPr marL="0" lvl="0" indent="0" algn="l" rtl="0">
              <a:spcBef>
                <a:spcPts val="1200"/>
              </a:spcBef>
              <a:spcAft>
                <a:spcPts val="0"/>
              </a:spcAft>
              <a:buNone/>
            </a:pPr>
            <a:endParaRPr/>
          </a:p>
        </p:txBody>
      </p:sp>
      <p:sp>
        <p:nvSpPr>
          <p:cNvPr id="129" name="Google Shape;129;gd0642d0631_0_1584"/>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a:t>
            </a:fld>
            <a:endParaRPr/>
          </a:p>
        </p:txBody>
      </p:sp>
      <p:sp>
        <p:nvSpPr>
          <p:cNvPr id="130" name="Google Shape;130;gd0642d0631_0_1584"/>
          <p:cNvSpPr txBox="1"/>
          <p:nvPr/>
        </p:nvSpPr>
        <p:spPr>
          <a:xfrm>
            <a:off x="155925" y="861975"/>
            <a:ext cx="8865300" cy="1046700"/>
          </a:xfrm>
          <a:prstGeom prst="rect">
            <a:avLst/>
          </a:prstGeom>
          <a:noFill/>
          <a:ln>
            <a:noFill/>
          </a:ln>
        </p:spPr>
        <p:txBody>
          <a:bodyPr spcFirstLastPara="1" wrap="square" lIns="91425" tIns="91425" rIns="91425" bIns="91425" anchor="t" anchorCtr="0">
            <a:spAutoFit/>
          </a:bodyPr>
          <a:lstStyle/>
          <a:p>
            <a:pPr marL="457200" lvl="0" indent="-317500" algn="just" rtl="0">
              <a:lnSpc>
                <a:spcPct val="150000"/>
              </a:lnSpc>
              <a:spcBef>
                <a:spcPts val="1200"/>
              </a:spcBef>
              <a:spcAft>
                <a:spcPts val="0"/>
              </a:spcAft>
              <a:buSzPts val="1400"/>
              <a:buChar char="●"/>
            </a:pPr>
            <a:r>
              <a:rPr lang="en-GB" b="1">
                <a:highlight>
                  <a:srgbClr val="FFAB40"/>
                </a:highlight>
              </a:rPr>
              <a:t>Ahmed body</a:t>
            </a:r>
            <a:r>
              <a:rPr lang="en-GB" b="1"/>
              <a:t> </a:t>
            </a:r>
            <a:r>
              <a:rPr lang="en-GB"/>
              <a:t>is a simplified car shape which is used for aerodynamic study of cars.</a:t>
            </a:r>
            <a:endParaRPr/>
          </a:p>
          <a:p>
            <a:pPr marL="457200" lvl="0" indent="-317500" algn="just" rtl="0">
              <a:lnSpc>
                <a:spcPct val="150000"/>
              </a:lnSpc>
              <a:spcBef>
                <a:spcPts val="0"/>
              </a:spcBef>
              <a:spcAft>
                <a:spcPts val="0"/>
              </a:spcAft>
              <a:buSzPts val="1400"/>
              <a:buChar char="●"/>
            </a:pPr>
            <a:r>
              <a:rPr lang="en-GB" b="1">
                <a:highlight>
                  <a:srgbClr val="FFAB40"/>
                </a:highlight>
              </a:rPr>
              <a:t>Ahmed et al. (1984)</a:t>
            </a:r>
            <a:r>
              <a:rPr lang="en-GB"/>
              <a:t> described it as a model that consists of three parts, such as a fore body, mid-section, and rear end. </a:t>
            </a:r>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gd0642d0631_0_1606"/>
          <p:cNvSpPr txBox="1"/>
          <p:nvPr/>
        </p:nvSpPr>
        <p:spPr>
          <a:xfrm>
            <a:off x="311700" y="76068"/>
            <a:ext cx="6659100" cy="648000"/>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chemeClr val="dk1"/>
              </a:buClr>
              <a:buSzPts val="2800"/>
              <a:buFont typeface="Arial"/>
              <a:buNone/>
            </a:pPr>
            <a:endParaRPr/>
          </a:p>
        </p:txBody>
      </p:sp>
      <p:sp>
        <p:nvSpPr>
          <p:cNvPr id="136" name="Google Shape;136;gd0642d0631_0_1606"/>
          <p:cNvSpPr txBox="1">
            <a:spLocks noGrp="1"/>
          </p:cNvSpPr>
          <p:nvPr>
            <p:ph type="title"/>
          </p:nvPr>
        </p:nvSpPr>
        <p:spPr>
          <a:xfrm>
            <a:off x="146850" y="-57050"/>
            <a:ext cx="6988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2800"/>
              <a:buFont typeface="Arial"/>
              <a:buNone/>
            </a:pPr>
            <a:r>
              <a:rPr lang="en-GB">
                <a:solidFill>
                  <a:schemeClr val="lt1"/>
                </a:solidFill>
              </a:rPr>
              <a:t>Introduction: Governing Equations</a:t>
            </a:r>
            <a:endParaRPr>
              <a:solidFill>
                <a:schemeClr val="lt1"/>
              </a:solidFill>
            </a:endParaRPr>
          </a:p>
          <a:p>
            <a:pPr marL="0" lvl="0" indent="0" algn="l" rtl="0">
              <a:spcBef>
                <a:spcPts val="0"/>
              </a:spcBef>
              <a:spcAft>
                <a:spcPts val="0"/>
              </a:spcAft>
              <a:buNone/>
            </a:pPr>
            <a:endParaRPr/>
          </a:p>
        </p:txBody>
      </p:sp>
      <p:sp>
        <p:nvSpPr>
          <p:cNvPr id="137" name="Google Shape;137;gd0642d0631_0_1606"/>
          <p:cNvSpPr txBox="1"/>
          <p:nvPr/>
        </p:nvSpPr>
        <p:spPr>
          <a:xfrm>
            <a:off x="4098725" y="747900"/>
            <a:ext cx="48282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b="1"/>
              <a:t>Reynolds-Averaged Navier Stokes (RANS)</a:t>
            </a:r>
            <a:endParaRPr sz="1500" b="1"/>
          </a:p>
        </p:txBody>
      </p:sp>
      <p:sp>
        <p:nvSpPr>
          <p:cNvPr id="138" name="Google Shape;138;gd0642d0631_0_1606"/>
          <p:cNvSpPr txBox="1"/>
          <p:nvPr/>
        </p:nvSpPr>
        <p:spPr>
          <a:xfrm>
            <a:off x="3827475" y="2743500"/>
            <a:ext cx="50994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500" b="1"/>
              <a:t>Unsteady Reynolds-Averaged Navier Stokes (URANS)</a:t>
            </a:r>
            <a:endParaRPr sz="1500" b="1"/>
          </a:p>
        </p:txBody>
      </p:sp>
      <p:sp>
        <p:nvSpPr>
          <p:cNvPr id="139" name="Google Shape;139;gd0642d0631_0_1606"/>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7</a:t>
            </a:fld>
            <a:endParaRPr/>
          </a:p>
        </p:txBody>
      </p:sp>
      <p:pic>
        <p:nvPicPr>
          <p:cNvPr id="140" name="Google Shape;140;gd0642d0631_0_1606"/>
          <p:cNvPicPr preferRelativeResize="0"/>
          <p:nvPr/>
        </p:nvPicPr>
        <p:blipFill>
          <a:blip r:embed="rId3">
            <a:alphaModFix/>
          </a:blip>
          <a:stretch>
            <a:fillRect/>
          </a:stretch>
        </p:blipFill>
        <p:spPr>
          <a:xfrm>
            <a:off x="242825" y="515650"/>
            <a:ext cx="2499700" cy="2036975"/>
          </a:xfrm>
          <a:prstGeom prst="rect">
            <a:avLst/>
          </a:prstGeom>
          <a:noFill/>
          <a:ln>
            <a:noFill/>
          </a:ln>
        </p:spPr>
      </p:pic>
      <p:pic>
        <p:nvPicPr>
          <p:cNvPr id="141" name="Google Shape;141;gd0642d0631_0_1606"/>
          <p:cNvPicPr preferRelativeResize="0"/>
          <p:nvPr/>
        </p:nvPicPr>
        <p:blipFill>
          <a:blip r:embed="rId4">
            <a:alphaModFix/>
          </a:blip>
          <a:stretch>
            <a:fillRect/>
          </a:stretch>
        </p:blipFill>
        <p:spPr>
          <a:xfrm>
            <a:off x="269438" y="2818925"/>
            <a:ext cx="2446464" cy="2036975"/>
          </a:xfrm>
          <a:prstGeom prst="rect">
            <a:avLst/>
          </a:prstGeom>
          <a:noFill/>
          <a:ln>
            <a:noFill/>
          </a:ln>
        </p:spPr>
      </p:pic>
      <p:pic>
        <p:nvPicPr>
          <p:cNvPr id="142" name="Google Shape;142;gd0642d0631_0_1606"/>
          <p:cNvPicPr preferRelativeResize="0"/>
          <p:nvPr/>
        </p:nvPicPr>
        <p:blipFill rotWithShape="1">
          <a:blip r:embed="rId5">
            <a:alphaModFix/>
          </a:blip>
          <a:srcRect b="54143"/>
          <a:stretch/>
        </p:blipFill>
        <p:spPr>
          <a:xfrm>
            <a:off x="4098725" y="1163400"/>
            <a:ext cx="1958950" cy="415500"/>
          </a:xfrm>
          <a:prstGeom prst="rect">
            <a:avLst/>
          </a:prstGeom>
          <a:noFill/>
          <a:ln>
            <a:noFill/>
          </a:ln>
        </p:spPr>
      </p:pic>
      <p:pic>
        <p:nvPicPr>
          <p:cNvPr id="143" name="Google Shape;143;gd0642d0631_0_1606"/>
          <p:cNvPicPr preferRelativeResize="0"/>
          <p:nvPr/>
        </p:nvPicPr>
        <p:blipFill>
          <a:blip r:embed="rId6">
            <a:alphaModFix/>
          </a:blip>
          <a:stretch>
            <a:fillRect/>
          </a:stretch>
        </p:blipFill>
        <p:spPr>
          <a:xfrm>
            <a:off x="3681350" y="3082200"/>
            <a:ext cx="3602375" cy="1359975"/>
          </a:xfrm>
          <a:prstGeom prst="rect">
            <a:avLst/>
          </a:prstGeom>
          <a:noFill/>
          <a:ln>
            <a:noFill/>
          </a:ln>
        </p:spPr>
      </p:pic>
      <p:sp>
        <p:nvSpPr>
          <p:cNvPr id="144" name="Google Shape;144;gd0642d0631_0_1606"/>
          <p:cNvSpPr txBox="1"/>
          <p:nvPr/>
        </p:nvSpPr>
        <p:spPr>
          <a:xfrm>
            <a:off x="542475" y="2449625"/>
            <a:ext cx="1356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t>Steady flow</a:t>
            </a:r>
            <a:endParaRPr sz="1200"/>
          </a:p>
        </p:txBody>
      </p:sp>
      <p:sp>
        <p:nvSpPr>
          <p:cNvPr id="145" name="Google Shape;145;gd0642d0631_0_1606"/>
          <p:cNvSpPr txBox="1"/>
          <p:nvPr/>
        </p:nvSpPr>
        <p:spPr>
          <a:xfrm>
            <a:off x="542475" y="4774200"/>
            <a:ext cx="1195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t>Unsteady flow</a:t>
            </a:r>
            <a:endParaRPr sz="1200"/>
          </a:p>
        </p:txBody>
      </p:sp>
      <p:pic>
        <p:nvPicPr>
          <p:cNvPr id="146" name="Google Shape;146;gd0642d0631_0_1606"/>
          <p:cNvPicPr preferRelativeResize="0"/>
          <p:nvPr/>
        </p:nvPicPr>
        <p:blipFill>
          <a:blip r:embed="rId7">
            <a:alphaModFix/>
          </a:blip>
          <a:stretch>
            <a:fillRect/>
          </a:stretch>
        </p:blipFill>
        <p:spPr>
          <a:xfrm>
            <a:off x="4098725" y="1765912"/>
            <a:ext cx="4267200" cy="790575"/>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gd56912e0ee_2_53"/>
          <p:cNvSpPr txBox="1">
            <a:spLocks noGrp="1"/>
          </p:cNvSpPr>
          <p:nvPr>
            <p:ph type="title"/>
          </p:nvPr>
        </p:nvSpPr>
        <p:spPr>
          <a:xfrm>
            <a:off x="152400" y="10556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Introduction: Governing Equations</a:t>
            </a:r>
            <a:endParaRPr>
              <a:solidFill>
                <a:srgbClr val="000000"/>
              </a:solidFill>
            </a:endParaRPr>
          </a:p>
        </p:txBody>
      </p:sp>
      <p:sp>
        <p:nvSpPr>
          <p:cNvPr id="152" name="Google Shape;152;gd56912e0ee_2_53"/>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750"/>
              <a:buFont typeface="Arial"/>
              <a:buNone/>
            </a:pPr>
            <a:fld id="{00000000-1234-1234-1234-123412341234}" type="slidenum">
              <a:rPr lang="en-GB"/>
              <a:t>8</a:t>
            </a:fld>
            <a:endParaRPr/>
          </a:p>
        </p:txBody>
      </p:sp>
      <p:pic>
        <p:nvPicPr>
          <p:cNvPr id="153" name="Google Shape;153;gd56912e0ee_2_53"/>
          <p:cNvPicPr preferRelativeResize="0"/>
          <p:nvPr/>
        </p:nvPicPr>
        <p:blipFill>
          <a:blip r:embed="rId3">
            <a:alphaModFix/>
          </a:blip>
          <a:stretch>
            <a:fillRect/>
          </a:stretch>
        </p:blipFill>
        <p:spPr>
          <a:xfrm>
            <a:off x="423725" y="2913275"/>
            <a:ext cx="4816124" cy="2175972"/>
          </a:xfrm>
          <a:prstGeom prst="rect">
            <a:avLst/>
          </a:prstGeom>
          <a:noFill/>
          <a:ln w="9525" cap="flat" cmpd="sng">
            <a:solidFill>
              <a:srgbClr val="FFAB40"/>
            </a:solidFill>
            <a:prstDash val="solid"/>
            <a:round/>
            <a:headEnd type="none" w="sm" len="sm"/>
            <a:tailEnd type="none" w="sm" len="sm"/>
          </a:ln>
        </p:spPr>
      </p:pic>
      <p:sp>
        <p:nvSpPr>
          <p:cNvPr id="154" name="Google Shape;154;gd56912e0ee_2_53"/>
          <p:cNvSpPr txBox="1"/>
          <p:nvPr/>
        </p:nvSpPr>
        <p:spPr>
          <a:xfrm>
            <a:off x="5400850" y="1335000"/>
            <a:ext cx="34419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400"/>
              <a:t>k-ω SST turbulence model</a:t>
            </a:r>
            <a:endParaRPr sz="2400"/>
          </a:p>
        </p:txBody>
      </p:sp>
      <p:sp>
        <p:nvSpPr>
          <p:cNvPr id="155" name="Google Shape;155;gd56912e0ee_2_53"/>
          <p:cNvSpPr txBox="1"/>
          <p:nvPr/>
        </p:nvSpPr>
        <p:spPr>
          <a:xfrm>
            <a:off x="6869275" y="3778675"/>
            <a:ext cx="6497100" cy="75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56" name="Google Shape;156;gd56912e0ee_2_53"/>
          <p:cNvSpPr txBox="1"/>
          <p:nvPr/>
        </p:nvSpPr>
        <p:spPr>
          <a:xfrm>
            <a:off x="5467300" y="3480300"/>
            <a:ext cx="3441900" cy="5541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200"/>
              </a:spcBef>
              <a:spcAft>
                <a:spcPts val="0"/>
              </a:spcAft>
              <a:buNone/>
            </a:pPr>
            <a:r>
              <a:rPr lang="en-GB" sz="2400"/>
              <a:t>k-ε turbulence model</a:t>
            </a:r>
            <a:endParaRPr sz="1200"/>
          </a:p>
        </p:txBody>
      </p:sp>
      <p:pic>
        <p:nvPicPr>
          <p:cNvPr id="157" name="Google Shape;157;gd56912e0ee_2_53"/>
          <p:cNvPicPr preferRelativeResize="0"/>
          <p:nvPr/>
        </p:nvPicPr>
        <p:blipFill>
          <a:blip r:embed="rId4">
            <a:alphaModFix/>
          </a:blip>
          <a:stretch>
            <a:fillRect/>
          </a:stretch>
        </p:blipFill>
        <p:spPr>
          <a:xfrm>
            <a:off x="516062" y="611250"/>
            <a:ext cx="4573600" cy="2224850"/>
          </a:xfrm>
          <a:prstGeom prst="rect">
            <a:avLst/>
          </a:prstGeom>
          <a:noFill/>
          <a:ln w="9525" cap="flat" cmpd="sng">
            <a:solidFill>
              <a:srgbClr val="FFAB40"/>
            </a:solidFill>
            <a:prstDash val="solid"/>
            <a:round/>
            <a:headEnd type="none" w="sm" len="sm"/>
            <a:tailEnd type="none" w="sm" len="sm"/>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d5496d5a36_0_0"/>
          <p:cNvSpPr txBox="1"/>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rgbClr val="FFFFFF"/>
              </a:solidFill>
            </a:endParaRPr>
          </a:p>
        </p:txBody>
      </p:sp>
      <p:sp>
        <p:nvSpPr>
          <p:cNvPr id="163" name="Google Shape;163;gd5496d5a36_0_0"/>
          <p:cNvSpPr txBox="1"/>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sz="1000">
                <a:solidFill>
                  <a:srgbClr val="ADADAD"/>
                </a:solidFill>
              </a:rPr>
              <a:t>9</a:t>
            </a:fld>
            <a:endParaRPr sz="1000">
              <a:solidFill>
                <a:srgbClr val="ADADAD"/>
              </a:solidFill>
            </a:endParaRPr>
          </a:p>
        </p:txBody>
      </p:sp>
      <p:sp>
        <p:nvSpPr>
          <p:cNvPr id="164" name="Google Shape;164;gd5496d5a36_0_0"/>
          <p:cNvSpPr txBox="1"/>
          <p:nvPr/>
        </p:nvSpPr>
        <p:spPr>
          <a:xfrm>
            <a:off x="261200" y="311425"/>
            <a:ext cx="5786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800"/>
              <a:t>Literature Review: RANS</a:t>
            </a:r>
            <a:endParaRPr sz="2800"/>
          </a:p>
        </p:txBody>
      </p:sp>
      <p:sp>
        <p:nvSpPr>
          <p:cNvPr id="165" name="Google Shape;165;gd5496d5a36_0_0"/>
          <p:cNvSpPr txBox="1"/>
          <p:nvPr/>
        </p:nvSpPr>
        <p:spPr>
          <a:xfrm>
            <a:off x="0" y="4137925"/>
            <a:ext cx="4572000" cy="3693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1200"/>
              </a:spcBef>
              <a:spcAft>
                <a:spcPts val="1200"/>
              </a:spcAft>
              <a:buNone/>
            </a:pPr>
            <a:r>
              <a:rPr lang="en-GB" sz="1200" i="1"/>
              <a:t>Velocity contours for RANS approach (Igali et al., 2019)</a:t>
            </a:r>
            <a:endParaRPr/>
          </a:p>
        </p:txBody>
      </p:sp>
      <p:sp>
        <p:nvSpPr>
          <p:cNvPr id="166" name="Google Shape;166;gd5496d5a36_0_0"/>
          <p:cNvSpPr txBox="1"/>
          <p:nvPr/>
        </p:nvSpPr>
        <p:spPr>
          <a:xfrm>
            <a:off x="4611825" y="4125775"/>
            <a:ext cx="4671900" cy="3936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1200"/>
              </a:spcBef>
              <a:spcAft>
                <a:spcPts val="1200"/>
              </a:spcAft>
              <a:buNone/>
            </a:pPr>
            <a:r>
              <a:rPr lang="en-GB" sz="1200" i="1"/>
              <a:t>Pressure contours for RANS approach (Igali et al., 2019)</a:t>
            </a:r>
            <a:endParaRPr/>
          </a:p>
        </p:txBody>
      </p:sp>
      <p:pic>
        <p:nvPicPr>
          <p:cNvPr id="167" name="Google Shape;167;gd5496d5a36_0_0"/>
          <p:cNvPicPr preferRelativeResize="0"/>
          <p:nvPr/>
        </p:nvPicPr>
        <p:blipFill>
          <a:blip r:embed="rId3">
            <a:alphaModFix/>
          </a:blip>
          <a:stretch>
            <a:fillRect/>
          </a:stretch>
        </p:blipFill>
        <p:spPr>
          <a:xfrm>
            <a:off x="644150" y="1084300"/>
            <a:ext cx="4044774" cy="2803249"/>
          </a:xfrm>
          <a:prstGeom prst="rect">
            <a:avLst/>
          </a:prstGeom>
          <a:noFill/>
          <a:ln>
            <a:noFill/>
          </a:ln>
        </p:spPr>
      </p:pic>
      <p:pic>
        <p:nvPicPr>
          <p:cNvPr id="168" name="Google Shape;168;gd5496d5a36_0_0"/>
          <p:cNvPicPr preferRelativeResize="0"/>
          <p:nvPr/>
        </p:nvPicPr>
        <p:blipFill>
          <a:blip r:embed="rId4">
            <a:alphaModFix/>
          </a:blip>
          <a:stretch>
            <a:fillRect/>
          </a:stretch>
        </p:blipFill>
        <p:spPr>
          <a:xfrm>
            <a:off x="5170491" y="1084300"/>
            <a:ext cx="3526460" cy="2889075"/>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NU white  theme 4x3">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NU white  theme">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2861</Words>
  <Application>Microsoft Office PowerPoint</Application>
  <PresentationFormat>On-screen Show (16:9)</PresentationFormat>
  <Paragraphs>443</Paragraphs>
  <Slides>48</Slides>
  <Notes>48</Notes>
  <HiddenSlides>8</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48</vt:i4>
      </vt:variant>
    </vt:vector>
  </HeadingPairs>
  <TitlesOfParts>
    <vt:vector size="54" baseType="lpstr">
      <vt:lpstr>Arial</vt:lpstr>
      <vt:lpstr>Lato</vt:lpstr>
      <vt:lpstr>Raleway</vt:lpstr>
      <vt:lpstr>Times New Roman</vt:lpstr>
      <vt:lpstr>NU white  theme 4x3</vt:lpstr>
      <vt:lpstr>NU white  theme</vt:lpstr>
      <vt:lpstr>Advanced aerodynamic simulation of the Kelvin-Helmholtz instability over the Ahmed body using OpenFoam   Group Members:  Azamat Kabidollayev    Supervisor: Prof. Michael Yong Zhao        Saule Maulenkul                                                                                             Kaiyrbek Yerzhanov          </vt:lpstr>
      <vt:lpstr>Outline</vt:lpstr>
      <vt:lpstr>Problem Statement</vt:lpstr>
      <vt:lpstr>Objective</vt:lpstr>
      <vt:lpstr>PowerPoint Presentation</vt:lpstr>
      <vt:lpstr>Introduction</vt:lpstr>
      <vt:lpstr>Introduction: Governing Equations </vt:lpstr>
      <vt:lpstr>Introduction: Governing Equations</vt:lpstr>
      <vt:lpstr>PowerPoint Presentation</vt:lpstr>
      <vt:lpstr>PowerPoint Presentation</vt:lpstr>
      <vt:lpstr>PowerPoint Presentation</vt:lpstr>
      <vt:lpstr>PowerPoint Presentation</vt:lpstr>
      <vt:lpstr>PowerPoint Presentation</vt:lpstr>
      <vt:lpstr>Literature Review: LES</vt:lpstr>
      <vt:lpstr>Literature Review: V-LES</vt:lpstr>
      <vt:lpstr>Methodology</vt:lpstr>
      <vt:lpstr>OpenFOAM software</vt:lpstr>
      <vt:lpstr>Boundary conditions</vt:lpstr>
      <vt:lpstr>PowerPoint Presentation</vt:lpstr>
      <vt:lpstr>Mesh Generation</vt:lpstr>
      <vt:lpstr>Mesh Convergence Study</vt:lpstr>
      <vt:lpstr>Solver settings used in OpenFOAM</vt:lpstr>
      <vt:lpstr>Results and Discussion</vt:lpstr>
      <vt:lpstr>PowerPoint Presentation</vt:lpstr>
      <vt:lpstr>k-ω SST RANS simulation results</vt:lpstr>
      <vt:lpstr>URANS k-ω SST simulation results</vt:lpstr>
      <vt:lpstr>URANS k-ω SST  (Velocity streamlines)</vt:lpstr>
      <vt:lpstr>PowerPoint Presentation</vt:lpstr>
      <vt:lpstr>Animation of Vorticity contours of URANS simulation</vt:lpstr>
      <vt:lpstr>V-LES simulation source coding</vt:lpstr>
      <vt:lpstr>V-LES unsteady k-ω SST simulation results</vt:lpstr>
      <vt:lpstr>PowerPoint Presentation</vt:lpstr>
      <vt:lpstr>Animation of Vorticity development </vt:lpstr>
      <vt:lpstr>Validation of Simulation Results</vt:lpstr>
      <vt:lpstr>Comparison simulation results with experimental one</vt:lpstr>
      <vt:lpstr>Validation of velocity profile with experimental data</vt:lpstr>
      <vt:lpstr>Conclusion</vt:lpstr>
      <vt:lpstr>Thank you for your attention</vt:lpstr>
      <vt:lpstr>PowerPoint Presentation</vt:lpstr>
      <vt:lpstr>PowerPoint Presentation</vt:lpstr>
      <vt:lpstr>PowerPoint Presentation</vt:lpstr>
      <vt:lpstr>PowerPoint Presentation</vt:lpstr>
      <vt:lpstr>Solver settings in OpenFOAM</vt:lpstr>
      <vt:lpstr>Calculation of drag coefficient</vt:lpstr>
      <vt:lpstr>Vorticity visualization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aerodynamic simulation of the Kelvin-Helmholtz instability over the Ahmed body using OpenFoam   Group Members:  Azamat Kabidollayev    Supervisor: Prof. Michael Yong Zhao        Saule Maulenkul                                                                                             Kaiyrbek Yerzhanov</dc:title>
  <dc:creator>Ainur Abikenova</dc:creator>
  <cp:lastModifiedBy>Microsoft account</cp:lastModifiedBy>
  <cp:revision>4</cp:revision>
  <dcterms:modified xsi:type="dcterms:W3CDTF">2021-04-28T10:44:26Z</dcterms:modified>
</cp:coreProperties>
</file>